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DB1F0-296C-40DC-BFED-C86BA26C39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C6825D-0839-4414-B97B-FA3AAB21D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CD58-2EDB-427E-97C4-F8BC360E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C9F52-18B9-47F3-A2EB-1D3E57552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67534-385B-44BA-ADB6-29C835696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46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ED8B7-DFD7-4E23-94E2-B5360C94E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DE2E6E-0CB9-4C2D-BBCD-89587D9F3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BED85-68E3-4DA6-8081-41E32C00A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BE0C-3416-4248-8ABD-C1DEB3DD4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3FB07-CD84-4DC9-92AE-597ED1132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9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5BC5EA-C59B-4FBB-BA75-A5A1F36A5D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E1991C-36B2-49FD-A059-1853EA860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42055-820D-461D-BDAB-E675BBB25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F350C-572C-4A25-9A7B-D24486298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EA75C-AC7A-4DDA-A340-24B0FB6E9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6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C61D7-7B3A-40AC-9F34-4E8EDBA88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12C2A-1A82-4B89-B7BF-1709E9715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AA2D6-95F2-43E6-9359-F9B7052C4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237EB-C730-4046-9975-63821764F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B4399-9647-4576-B715-30435166D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78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6BABA-1C69-428A-A4F7-867F5B24F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F3C65-0D32-4E35-9659-5335625B8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92D85-0F3E-48DF-BDAC-0A1BFE3C9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AEBCE-B4FA-4C76-8E5A-A9A7564D1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BAFDD-E6AE-4095-915A-E476D3DB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09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C3022-36A8-45EC-96BB-7480EE81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D6DBB-1CE3-4E67-B0EF-092892333A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878FF5-6BB9-4507-9E3F-05B605FE7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5BACE5-C641-4834-B935-859296A08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70C8DF-05FD-4BC1-BDEC-B04BF07BD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52692-7D1D-4EEE-B59E-F9A4A7360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9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72A04-E193-4541-99F9-D8C0C4430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5B6465-ADF1-41B1-B12F-049CFF8B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D5BEF8-0345-482F-99A1-FB26B4F2BB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0EA227-ECF6-4D3E-830D-ABB578337D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2A692D-8DF1-488D-AB88-222916B054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7B32A3-5A01-4E47-ACA0-D83963A16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7E0516-7778-46C2-8630-EE7BB2F17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4CBC31-0FDA-44DC-B1A1-5A86D0F6B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9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19080-702E-40B8-ADFF-E7AAA3DAF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052E67-66B9-4117-973B-234C18E18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D04A53-0682-4B76-8205-ED49FABFA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0DDC9-A53F-430A-A29A-531DA9377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18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633A75-5506-4E2D-A9DB-940DF32EA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C7DD41-250A-4044-9699-FD596CDFC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D1713-CF94-4318-8C2A-96C6131C4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4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A8EC2-D971-4F94-926C-1707A8C52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E4883-3473-497D-B435-6D87449FA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981B2B-7121-41AC-81A6-E7852C25A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B6F1BD-E0F9-4BF2-AB00-F4A0B9401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7C2CEE-BC06-4DC3-9C8C-B889BE067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A9056-115D-4184-86C6-3F33B221F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0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AD6C3-3C4C-43E0-B1E2-B95179A79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AE7E30-D3BC-4241-BCF2-B7A6C6D3F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B84BC-9BAF-4F0E-B235-B0DBFD845B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3E30EF-74BF-4159-A5C3-6A6340AE1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E8660-62A6-4516-8582-0CC2C539D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FB6BEA-D4A7-468A-9E5C-AF8EFC10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8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7D7273-333A-4BBA-BBA6-2DC895DC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5C0B2-305C-4039-ADE0-98B707E55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A9C67-2889-4BFD-8F76-89FD60BC05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F7142-230B-42BD-AFA5-0D7CE322D40F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D18EB-8146-48E4-9B59-7981E1C41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72FAE-4C56-4AD5-A0DF-8471DDD20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D7ACEAD-3C18-408D-9855-381EC9753905}"/>
              </a:ext>
            </a:extLst>
          </p:cNvPr>
          <p:cNvSpPr txBox="1"/>
          <p:nvPr/>
        </p:nvSpPr>
        <p:spPr>
          <a:xfrm>
            <a:off x="3648456" y="859536"/>
            <a:ext cx="43708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/>
              <a:t>7</a:t>
            </a:r>
            <a:r>
              <a:rPr lang="sr-Latn-RS" sz="8800" dirty="0"/>
              <a:t>. VEŽBA</a:t>
            </a:r>
            <a:endParaRPr lang="en-US" sz="8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4DCF35-5795-4393-BE89-1C5751B841AA}"/>
              </a:ext>
            </a:extLst>
          </p:cNvPr>
          <p:cNvSpPr txBox="1"/>
          <p:nvPr/>
        </p:nvSpPr>
        <p:spPr>
          <a:xfrm>
            <a:off x="822960" y="3072384"/>
            <a:ext cx="104150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HIGIJENSKA OCENA HRANIVA</a:t>
            </a:r>
            <a:r>
              <a:rPr lang="sr-Latn-RS" sz="6600" dirty="0"/>
              <a:t>: </a:t>
            </a:r>
            <a:r>
              <a:rPr lang="en-US" sz="6600" dirty="0"/>
              <a:t>ZRNASTA HRANIVA</a:t>
            </a:r>
          </a:p>
        </p:txBody>
      </p:sp>
    </p:spTree>
    <p:extLst>
      <p:ext uri="{BB962C8B-B14F-4D97-AF65-F5344CB8AC3E}">
        <p14:creationId xmlns:p14="http://schemas.microsoft.com/office/powerpoint/2010/main" val="2388966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CB05CC-2447-420C-B4A5-34A937195CE8}"/>
              </a:ext>
            </a:extLst>
          </p:cNvPr>
          <p:cNvSpPr/>
          <p:nvPr/>
        </p:nvSpPr>
        <p:spPr>
          <a:xfrm>
            <a:off x="3808126" y="58028"/>
            <a:ext cx="419659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sr-Latn-R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FIZIČKA SVOJSTVA ZRNA</a:t>
            </a:r>
            <a:endParaRPr lang="en-US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5903B0-9722-4316-B713-7EBBE68CFD92}"/>
              </a:ext>
            </a:extLst>
          </p:cNvPr>
          <p:cNvSpPr/>
          <p:nvPr/>
        </p:nvSpPr>
        <p:spPr>
          <a:xfrm>
            <a:off x="129540" y="751808"/>
            <a:ext cx="11932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Latn-RS" sz="2400" dirty="0">
                <a:latin typeface="Arial" panose="020B0604020202020204" pitchFamily="34" charset="0"/>
                <a:ea typeface="Calibri" panose="020F0502020204030204" pitchFamily="34" charset="0"/>
              </a:rPr>
              <a:t>Fizičke osobine su veoma značajne kod pregleda i ocenjivanja zrnaste hrane. Zrna karakteriše više fizičkih svojstava, ali su četiri posebno uočljiva: dimenzije (predstavljeno u tabeli 10), apsolutna i relativna masa, specifična i hektolitarska masa.</a:t>
            </a:r>
            <a:endParaRPr lang="en-US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804FEF-3CC2-4465-BCDB-81323BA17D4A}"/>
              </a:ext>
            </a:extLst>
          </p:cNvPr>
          <p:cNvSpPr/>
          <p:nvPr/>
        </p:nvSpPr>
        <p:spPr>
          <a:xfrm>
            <a:off x="278292" y="2208714"/>
            <a:ext cx="11682059" cy="4649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800"/>
              </a:spcBef>
              <a:spcAft>
                <a:spcPts val="600"/>
              </a:spcAft>
            </a:pPr>
            <a:r>
              <a:rPr lang="sr-Latn-RS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Apsolutna i relativna masa zrna</a:t>
            </a:r>
            <a:endParaRPr lang="en-US" sz="2400" b="1" dirty="0">
              <a:solidFill>
                <a:srgbClr val="1F4E7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Apsolutna i relativna masa ukazuju na kvalitet i punoću zrna, prema čemu se i klasifikuje zrnasta hrana. Najboljeg kvaliteta su puna, a najslabijeg štura i sitna zrna. Štura zrna su ona koja su usled loših vremenskih prilika zaustavljena u razvoju. Njihova masa je manja (kreće se oko 0,022 g), sitna su i prolaze kroz sita promera okaca 1,75 mm. Puna zrna su razvijenija, zaostaju na okcima promera 2,2 mm, a masa im je veća od 0,022 g.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Relativna masa određuje se na tri načina: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tabLst>
                <a:tab pos="514350" algn="l"/>
              </a:tabLst>
            </a:pP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Brojanjem 1000 zrna bez biranja i merenjem njihove mase;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tabLst>
                <a:tab pos="514350" algn="l"/>
              </a:tabLst>
            </a:pP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Izdvajanjem tri uzorka od po 15 g zrna i njihovim prebrojavanjem, ili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tabLst>
                <a:tab pos="514350" algn="l"/>
              </a:tabLst>
            </a:pP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Merenjem zrna specijalnim automatskim brojačem.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Apsolutna masa zrna predstavlja masu 1000 zrna obračunatu na apsolutno suvu materiju (SM).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786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CC0F55B-5147-4D21-931A-6F709B5E53D9}"/>
              </a:ext>
            </a:extLst>
          </p:cNvPr>
          <p:cNvSpPr/>
          <p:nvPr/>
        </p:nvSpPr>
        <p:spPr>
          <a:xfrm>
            <a:off x="3291364" y="126230"/>
            <a:ext cx="423404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sr-Latn-RS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SPECIFIČNA MASA ZRNA</a:t>
            </a:r>
            <a:endParaRPr lang="en-US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E93D65-9AC5-433F-8659-73E1934809D6}"/>
              </a:ext>
            </a:extLst>
          </p:cNvPr>
          <p:cNvSpPr/>
          <p:nvPr/>
        </p:nvSpPr>
        <p:spPr>
          <a:xfrm>
            <a:off x="128016" y="827175"/>
            <a:ext cx="119146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err="1"/>
              <a:t>Specifična</a:t>
            </a:r>
            <a:r>
              <a:rPr lang="en-US" sz="2400" dirty="0"/>
              <a:t> masa </a:t>
            </a:r>
            <a:r>
              <a:rPr lang="en-US" sz="2400" dirty="0" err="1"/>
              <a:t>zrna</a:t>
            </a:r>
            <a:r>
              <a:rPr lang="en-US" sz="2400" dirty="0"/>
              <a:t> je masa </a:t>
            </a:r>
            <a:r>
              <a:rPr lang="en-US" sz="2400" dirty="0" err="1"/>
              <a:t>jedinice</a:t>
            </a:r>
            <a:r>
              <a:rPr lang="en-US" sz="2400" dirty="0"/>
              <a:t> </a:t>
            </a:r>
            <a:r>
              <a:rPr lang="en-US" sz="2400" dirty="0" err="1"/>
              <a:t>zapremine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predstavlja</a:t>
            </a:r>
            <a:r>
              <a:rPr lang="en-US" sz="2400" dirty="0"/>
              <a:t> </a:t>
            </a:r>
            <a:r>
              <a:rPr lang="en-US" sz="2400" dirty="0" err="1"/>
              <a:t>odnos</a:t>
            </a:r>
            <a:r>
              <a:rPr lang="en-US" sz="2400" dirty="0"/>
              <a:t> </a:t>
            </a:r>
            <a:r>
              <a:rPr lang="en-US" sz="2400" dirty="0" err="1"/>
              <a:t>između</a:t>
            </a:r>
            <a:r>
              <a:rPr lang="en-US" sz="2400" dirty="0"/>
              <a:t> </a:t>
            </a:r>
            <a:r>
              <a:rPr lang="en-US" sz="2400" dirty="0" err="1"/>
              <a:t>mase</a:t>
            </a:r>
            <a:r>
              <a:rPr lang="en-US" sz="2400" dirty="0"/>
              <a:t> </a:t>
            </a:r>
            <a:r>
              <a:rPr lang="en-US" sz="2400" dirty="0" err="1"/>
              <a:t>izražene</a:t>
            </a:r>
            <a:r>
              <a:rPr lang="en-US" sz="2400" dirty="0"/>
              <a:t> u </a:t>
            </a:r>
            <a:r>
              <a:rPr lang="en-US" sz="2400" dirty="0" err="1"/>
              <a:t>gramima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zapremine</a:t>
            </a:r>
            <a:r>
              <a:rPr lang="en-US" sz="2400" dirty="0"/>
              <a:t> u </a:t>
            </a:r>
            <a:r>
              <a:rPr lang="en-US" sz="2400" dirty="0" err="1"/>
              <a:t>mililitrima</a:t>
            </a:r>
            <a:r>
              <a:rPr lang="en-US" sz="2400" dirty="0"/>
              <a:t>. </a:t>
            </a:r>
            <a:r>
              <a:rPr lang="en-US" sz="2400" dirty="0" err="1"/>
              <a:t>Specifična</a:t>
            </a:r>
            <a:r>
              <a:rPr lang="en-US" sz="2400" dirty="0"/>
              <a:t> masa </a:t>
            </a:r>
            <a:r>
              <a:rPr lang="en-US" sz="2400" dirty="0" err="1"/>
              <a:t>zrna</a:t>
            </a:r>
            <a:r>
              <a:rPr lang="en-US" sz="2400" dirty="0"/>
              <a:t> u </a:t>
            </a:r>
            <a:r>
              <a:rPr lang="en-US" sz="2400" dirty="0" err="1"/>
              <a:t>našem</a:t>
            </a:r>
            <a:r>
              <a:rPr lang="en-US" sz="2400" dirty="0"/>
              <a:t> </a:t>
            </a:r>
            <a:r>
              <a:rPr lang="en-US" sz="2400" dirty="0" err="1"/>
              <a:t>podneblju</a:t>
            </a:r>
            <a:r>
              <a:rPr lang="en-US" sz="2400" dirty="0"/>
              <a:t> </a:t>
            </a:r>
            <a:r>
              <a:rPr lang="en-US" sz="2400" dirty="0" err="1"/>
              <a:t>kreće</a:t>
            </a:r>
            <a:r>
              <a:rPr lang="en-US" sz="2400" dirty="0"/>
              <a:t> se od 1,25-1,40 g/ml. </a:t>
            </a:r>
            <a:r>
              <a:rPr lang="en-US" sz="2400" dirty="0" err="1"/>
              <a:t>Zdrava</a:t>
            </a:r>
            <a:r>
              <a:rPr lang="en-US" sz="2400" dirty="0"/>
              <a:t>, </a:t>
            </a:r>
            <a:r>
              <a:rPr lang="en-US" sz="2400" dirty="0" err="1"/>
              <a:t>puna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 </a:t>
            </a:r>
            <a:r>
              <a:rPr lang="en-US" sz="2400" dirty="0" err="1"/>
              <a:t>imaju</a:t>
            </a:r>
            <a:r>
              <a:rPr lang="en-US" sz="2400" dirty="0"/>
              <a:t> </a:t>
            </a:r>
            <a:r>
              <a:rPr lang="en-US" sz="2400" dirty="0" err="1"/>
              <a:t>veću</a:t>
            </a:r>
            <a:r>
              <a:rPr lang="en-US" sz="2400" dirty="0"/>
              <a:t> </a:t>
            </a:r>
            <a:r>
              <a:rPr lang="en-US" sz="2400" dirty="0" err="1"/>
              <a:t>specifičnu</a:t>
            </a:r>
            <a:r>
              <a:rPr lang="en-US" sz="2400" dirty="0"/>
              <a:t> </a:t>
            </a:r>
            <a:r>
              <a:rPr lang="en-US" sz="2400" dirty="0" err="1"/>
              <a:t>masu</a:t>
            </a:r>
            <a:r>
              <a:rPr lang="en-US" sz="2400" dirty="0"/>
              <a:t>, </a:t>
            </a:r>
            <a:r>
              <a:rPr lang="en-US" sz="2400" dirty="0" err="1"/>
              <a:t>dok</a:t>
            </a:r>
            <a:r>
              <a:rPr lang="en-US" sz="2400" dirty="0"/>
              <a:t> </a:t>
            </a:r>
            <a:r>
              <a:rPr lang="en-US" sz="2400" dirty="0" err="1"/>
              <a:t>izlomljena</a:t>
            </a:r>
            <a:r>
              <a:rPr lang="en-US" sz="2400" dirty="0"/>
              <a:t>, </a:t>
            </a:r>
            <a:r>
              <a:rPr lang="en-US" sz="2400" dirty="0" err="1"/>
              <a:t>štura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oštećena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,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zrnasta</a:t>
            </a:r>
            <a:r>
              <a:rPr lang="en-US" sz="2400" dirty="0"/>
              <a:t> </a:t>
            </a:r>
            <a:r>
              <a:rPr lang="en-US" sz="2400" dirty="0" err="1"/>
              <a:t>hraniva</a:t>
            </a:r>
            <a:r>
              <a:rPr lang="en-US" sz="2400" dirty="0"/>
              <a:t> </a:t>
            </a:r>
            <a:r>
              <a:rPr lang="en-US" sz="2400" dirty="0" err="1"/>
              <a:t>kod</a:t>
            </a:r>
            <a:r>
              <a:rPr lang="en-US" sz="2400" dirty="0"/>
              <a:t> </a:t>
            </a:r>
            <a:r>
              <a:rPr lang="en-US" sz="2400" dirty="0" err="1"/>
              <a:t>kojih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prisutna</a:t>
            </a:r>
            <a:r>
              <a:rPr lang="en-US" sz="2400" dirty="0"/>
              <a:t> </a:t>
            </a:r>
            <a:r>
              <a:rPr lang="en-US" sz="2400" dirty="0" err="1"/>
              <a:t>sitnija</a:t>
            </a:r>
            <a:r>
              <a:rPr lang="en-US" sz="2400" dirty="0"/>
              <a:t> </a:t>
            </a:r>
            <a:r>
              <a:rPr lang="en-US" sz="2400" dirty="0" err="1"/>
              <a:t>korovska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 u </a:t>
            </a:r>
            <a:r>
              <a:rPr lang="en-US" sz="2400" dirty="0" err="1"/>
              <a:t>većem</a:t>
            </a:r>
            <a:r>
              <a:rPr lang="en-US" sz="2400" dirty="0"/>
              <a:t> </a:t>
            </a:r>
            <a:r>
              <a:rPr lang="en-US" sz="2400" dirty="0" err="1"/>
              <a:t>obimu</a:t>
            </a:r>
            <a:r>
              <a:rPr lang="en-US" sz="2400" dirty="0"/>
              <a:t>, </a:t>
            </a:r>
            <a:r>
              <a:rPr lang="en-US" sz="2400" dirty="0" err="1"/>
              <a:t>imaju</a:t>
            </a:r>
            <a:r>
              <a:rPr lang="en-US" sz="2400" dirty="0"/>
              <a:t> </a:t>
            </a:r>
            <a:r>
              <a:rPr lang="en-US" sz="2400" dirty="0" err="1"/>
              <a:t>manju</a:t>
            </a:r>
            <a:r>
              <a:rPr lang="en-US" sz="2400" dirty="0"/>
              <a:t> </a:t>
            </a:r>
            <a:r>
              <a:rPr lang="en-US" sz="2400" dirty="0" err="1"/>
              <a:t>specifičnu</a:t>
            </a:r>
            <a:r>
              <a:rPr lang="en-US" sz="2400" dirty="0"/>
              <a:t> </a:t>
            </a:r>
            <a:r>
              <a:rPr lang="en-US" sz="2400" dirty="0" err="1"/>
              <a:t>masu</a:t>
            </a:r>
            <a:r>
              <a:rPr lang="en-US" sz="2400" dirty="0"/>
              <a:t>.</a:t>
            </a:r>
          </a:p>
          <a:p>
            <a:pPr algn="just"/>
            <a:r>
              <a:rPr lang="en-US" sz="2400" dirty="0" err="1"/>
              <a:t>Specifična</a:t>
            </a:r>
            <a:r>
              <a:rPr lang="en-US" sz="2400" dirty="0"/>
              <a:t> masa se </a:t>
            </a:r>
            <a:r>
              <a:rPr lang="en-US" sz="2400" dirty="0" err="1"/>
              <a:t>određuje</a:t>
            </a:r>
            <a:r>
              <a:rPr lang="en-US" sz="2400" dirty="0"/>
              <a:t> </a:t>
            </a:r>
            <a:r>
              <a:rPr lang="en-US" sz="2400" dirty="0" err="1"/>
              <a:t>metodom</a:t>
            </a:r>
            <a:r>
              <a:rPr lang="en-US" sz="2400" dirty="0"/>
              <a:t> </a:t>
            </a:r>
            <a:r>
              <a:rPr lang="en-US" sz="2400" dirty="0" err="1"/>
              <a:t>plivanja</a:t>
            </a:r>
            <a:r>
              <a:rPr lang="en-US" sz="2400" dirty="0"/>
              <a:t>, </a:t>
            </a:r>
            <a:r>
              <a:rPr lang="en-US" sz="2400" dirty="0" err="1"/>
              <a:t>odnosno</a:t>
            </a:r>
            <a:r>
              <a:rPr lang="en-US" sz="2400" dirty="0"/>
              <a:t> </a:t>
            </a:r>
            <a:r>
              <a:rPr lang="en-US" sz="2400" dirty="0" err="1"/>
              <a:t>izjednačavanjem</a:t>
            </a:r>
            <a:r>
              <a:rPr lang="en-US" sz="2400" dirty="0"/>
              <a:t> </a:t>
            </a:r>
            <a:r>
              <a:rPr lang="en-US" sz="2400" dirty="0" err="1"/>
              <a:t>specifične</a:t>
            </a:r>
            <a:r>
              <a:rPr lang="en-US" sz="2400" dirty="0"/>
              <a:t> </a:t>
            </a:r>
            <a:r>
              <a:rPr lang="en-US" sz="2400" dirty="0" err="1"/>
              <a:t>mase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</a:t>
            </a:r>
            <a:r>
              <a:rPr lang="en-US" sz="2400" dirty="0" err="1"/>
              <a:t>specifičnom</a:t>
            </a:r>
            <a:r>
              <a:rPr lang="en-US" sz="2400" dirty="0"/>
              <a:t> </a:t>
            </a:r>
            <a:r>
              <a:rPr lang="en-US" sz="2400" dirty="0" err="1"/>
              <a:t>masom</a:t>
            </a:r>
            <a:r>
              <a:rPr lang="en-US" sz="2400" dirty="0"/>
              <a:t> </a:t>
            </a:r>
            <a:r>
              <a:rPr lang="en-US" sz="2400" dirty="0" err="1"/>
              <a:t>dva</a:t>
            </a:r>
            <a:r>
              <a:rPr lang="en-US" sz="2400" dirty="0"/>
              <a:t> </a:t>
            </a:r>
            <a:r>
              <a:rPr lang="en-US" sz="2400" dirty="0" err="1"/>
              <a:t>organska</a:t>
            </a:r>
            <a:r>
              <a:rPr lang="en-US" sz="2400" dirty="0"/>
              <a:t> </a:t>
            </a:r>
            <a:r>
              <a:rPr lang="en-US" sz="2400" dirty="0" err="1"/>
              <a:t>rastvarača</a:t>
            </a:r>
            <a:r>
              <a:rPr lang="en-US" sz="2400" dirty="0"/>
              <a:t> </a:t>
            </a:r>
            <a:r>
              <a:rPr lang="en-US" sz="2400" dirty="0" err="1"/>
              <a:t>poznatih</a:t>
            </a:r>
            <a:r>
              <a:rPr lang="en-US" sz="2400" dirty="0"/>
              <a:t> </a:t>
            </a:r>
            <a:r>
              <a:rPr lang="en-US" sz="2400" dirty="0" err="1"/>
              <a:t>specifičnih</a:t>
            </a:r>
            <a:r>
              <a:rPr lang="en-US" sz="2400" dirty="0"/>
              <a:t> masa. U </a:t>
            </a:r>
            <a:r>
              <a:rPr lang="en-US" sz="2400" dirty="0" err="1"/>
              <a:t>graduisani</a:t>
            </a:r>
            <a:r>
              <a:rPr lang="en-US" sz="2400" dirty="0"/>
              <a:t> </a:t>
            </a:r>
            <a:r>
              <a:rPr lang="en-US" sz="2400" dirty="0" err="1"/>
              <a:t>cilindar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18,8 ml CCl4 </a:t>
            </a:r>
            <a:r>
              <a:rPr lang="en-US" sz="2400" dirty="0" err="1"/>
              <a:t>uspe</a:t>
            </a:r>
            <a:r>
              <a:rPr lang="en-US" sz="2400" dirty="0"/>
              <a:t> se masa od 10 g </a:t>
            </a:r>
            <a:r>
              <a:rPr lang="en-US" sz="2400" dirty="0" err="1"/>
              <a:t>zrna</a:t>
            </a:r>
            <a:r>
              <a:rPr lang="en-US" sz="2400" dirty="0"/>
              <a:t> </a:t>
            </a:r>
            <a:r>
              <a:rPr lang="en-US" sz="2400" dirty="0" err="1"/>
              <a:t>koja</a:t>
            </a:r>
            <a:r>
              <a:rPr lang="en-US" sz="2400" dirty="0"/>
              <a:t>,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specifično</a:t>
            </a:r>
            <a:r>
              <a:rPr lang="en-US" sz="2400" dirty="0"/>
              <a:t> </a:t>
            </a:r>
            <a:r>
              <a:rPr lang="en-US" sz="2400" dirty="0" err="1"/>
              <a:t>lakša</a:t>
            </a:r>
            <a:r>
              <a:rPr lang="en-US" sz="2400" dirty="0"/>
              <a:t>, </a:t>
            </a:r>
            <a:r>
              <a:rPr lang="en-US" sz="2400" dirty="0" err="1"/>
              <a:t>plutaju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površini</a:t>
            </a:r>
            <a:r>
              <a:rPr lang="en-US" sz="2400" dirty="0"/>
              <a:t>. </a:t>
            </a:r>
            <a:r>
              <a:rPr lang="en-US" sz="2400" dirty="0" err="1"/>
              <a:t>Zatim</a:t>
            </a:r>
            <a:r>
              <a:rPr lang="en-US" sz="2400" dirty="0"/>
              <a:t> se </a:t>
            </a:r>
            <a:r>
              <a:rPr lang="en-US" sz="2400" dirty="0" err="1"/>
              <a:t>iz</a:t>
            </a:r>
            <a:r>
              <a:rPr lang="en-US" sz="2400" dirty="0"/>
              <a:t> </a:t>
            </a:r>
            <a:r>
              <a:rPr lang="en-US" sz="2400" dirty="0" err="1"/>
              <a:t>birete</a:t>
            </a:r>
            <a:r>
              <a:rPr lang="en-US" sz="2400" dirty="0"/>
              <a:t>, </a:t>
            </a:r>
            <a:r>
              <a:rPr lang="en-US" sz="2400" dirty="0" err="1"/>
              <a:t>uz</a:t>
            </a:r>
            <a:r>
              <a:rPr lang="en-US" sz="2400" dirty="0"/>
              <a:t> </a:t>
            </a:r>
            <a:r>
              <a:rPr lang="en-US" sz="2400" dirty="0" err="1"/>
              <a:t>mešanje</a:t>
            </a:r>
            <a:r>
              <a:rPr lang="en-US" sz="2400" dirty="0"/>
              <a:t>, </a:t>
            </a:r>
            <a:r>
              <a:rPr lang="en-US" sz="2400" dirty="0" err="1"/>
              <a:t>dodaje</a:t>
            </a:r>
            <a:r>
              <a:rPr lang="en-US" sz="2400" dirty="0"/>
              <a:t> k</a:t>
            </a:r>
            <a:r>
              <a:rPr lang="sr-Cyrl-RS" sz="2400" dirty="0"/>
              <a:t>ар </a:t>
            </a:r>
            <a:r>
              <a:rPr lang="en-US" sz="2400" dirty="0"/>
              <a:t>po k</a:t>
            </a:r>
            <a:r>
              <a:rPr lang="sr-Cyrl-RS" sz="2400" dirty="0"/>
              <a:t>ар </a:t>
            </a:r>
            <a:r>
              <a:rPr lang="en-US" sz="2400" dirty="0" err="1"/>
              <a:t>petroletra</a:t>
            </a:r>
            <a:r>
              <a:rPr lang="en-US" sz="2400" dirty="0"/>
              <a:t>, </a:t>
            </a:r>
            <a:r>
              <a:rPr lang="en-US" sz="2400" dirty="0" err="1"/>
              <a:t>sve</a:t>
            </a:r>
            <a:r>
              <a:rPr lang="en-US" sz="2400" dirty="0"/>
              <a:t> </a:t>
            </a:r>
            <a:r>
              <a:rPr lang="en-US" sz="2400" dirty="0" err="1"/>
              <a:t>dotle</a:t>
            </a:r>
            <a:r>
              <a:rPr lang="en-US" sz="2400" dirty="0"/>
              <a:t> </a:t>
            </a:r>
            <a:r>
              <a:rPr lang="en-US" sz="2400" dirty="0" err="1"/>
              <a:t>dok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 ne </a:t>
            </a:r>
            <a:r>
              <a:rPr lang="en-US" sz="2400" dirty="0" err="1"/>
              <a:t>budu</a:t>
            </a:r>
            <a:r>
              <a:rPr lang="en-US" sz="2400" dirty="0"/>
              <a:t> </a:t>
            </a:r>
            <a:r>
              <a:rPr lang="en-US" sz="2400" dirty="0" err="1"/>
              <a:t>plivala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sredini</a:t>
            </a:r>
            <a:r>
              <a:rPr lang="en-US" sz="2400" dirty="0"/>
              <a:t> </a:t>
            </a:r>
            <a:r>
              <a:rPr lang="en-US" sz="2400" dirty="0" err="1"/>
              <a:t>stuba</a:t>
            </a:r>
            <a:r>
              <a:rPr lang="en-US" sz="2400" dirty="0"/>
              <a:t> </a:t>
            </a:r>
            <a:r>
              <a:rPr lang="en-US" sz="2400" dirty="0" err="1"/>
              <a:t>tečnosti</a:t>
            </a:r>
            <a:r>
              <a:rPr lang="en-US" sz="2400" dirty="0"/>
              <a:t> (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dok</a:t>
            </a:r>
            <a:r>
              <a:rPr lang="en-US" sz="2400" dirty="0"/>
              <a:t> </a:t>
            </a:r>
            <a:r>
              <a:rPr lang="en-US" sz="2400" dirty="0" err="1"/>
              <a:t>polovina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 ne </a:t>
            </a:r>
            <a:r>
              <a:rPr lang="en-US" sz="2400" dirty="0" err="1"/>
              <a:t>padne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dno</a:t>
            </a:r>
            <a:r>
              <a:rPr lang="en-US" sz="2400" dirty="0"/>
              <a:t>, a </a:t>
            </a:r>
            <a:r>
              <a:rPr lang="en-US" sz="2400" dirty="0" err="1"/>
              <a:t>preostala</a:t>
            </a:r>
            <a:r>
              <a:rPr lang="en-US" sz="2400" dirty="0"/>
              <a:t> </a:t>
            </a:r>
            <a:r>
              <a:rPr lang="en-US" sz="2400" dirty="0" err="1"/>
              <a:t>polovina</a:t>
            </a:r>
            <a:r>
              <a:rPr lang="en-US" sz="2400" dirty="0"/>
              <a:t> ne </a:t>
            </a:r>
            <a:r>
              <a:rPr lang="en-US" sz="2400" dirty="0" err="1"/>
              <a:t>pluta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površini</a:t>
            </a:r>
            <a:r>
              <a:rPr lang="en-US" sz="2400" dirty="0"/>
              <a:t>). </a:t>
            </a:r>
            <a:r>
              <a:rPr lang="en-US" sz="2400" dirty="0" err="1"/>
              <a:t>Zatim</a:t>
            </a:r>
            <a:r>
              <a:rPr lang="en-US" sz="2400" dirty="0"/>
              <a:t> se </a:t>
            </a:r>
            <a:r>
              <a:rPr lang="en-US" sz="2400" dirty="0" err="1"/>
              <a:t>specifična</a:t>
            </a:r>
            <a:r>
              <a:rPr lang="en-US" sz="2400" dirty="0"/>
              <a:t> masa (</a:t>
            </a:r>
            <a:r>
              <a:rPr lang="en-US" sz="2400" dirty="0" err="1"/>
              <a:t>sm</a:t>
            </a:r>
            <a:r>
              <a:rPr lang="en-US" sz="2400" dirty="0"/>
              <a:t>) </a:t>
            </a:r>
            <a:r>
              <a:rPr lang="en-US" sz="2400" dirty="0" err="1"/>
              <a:t>određuje</a:t>
            </a:r>
            <a:r>
              <a:rPr lang="en-US" sz="2400" dirty="0"/>
              <a:t> </a:t>
            </a:r>
            <a:r>
              <a:rPr lang="en-US" sz="2400" dirty="0" err="1"/>
              <a:t>prema</a:t>
            </a:r>
            <a:r>
              <a:rPr lang="en-US" sz="2400" dirty="0"/>
              <a:t> </a:t>
            </a:r>
            <a:r>
              <a:rPr lang="en-US" sz="2400" dirty="0" err="1"/>
              <a:t>obrascu</a:t>
            </a:r>
            <a:r>
              <a:rPr lang="en-US" sz="2400" dirty="0"/>
              <a:t>:</a:t>
            </a:r>
          </a:p>
          <a:p>
            <a:r>
              <a:rPr lang="en-US" sz="2400" dirty="0"/>
              <a:t> 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2463092-801A-4221-BD4C-3F900C3CA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2384" y="520293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188144CF-E730-439C-9CAD-255E6B74FE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8146227"/>
              </p:ext>
            </p:extLst>
          </p:nvPr>
        </p:nvGraphicFramePr>
        <p:xfrm>
          <a:off x="2232704" y="5591739"/>
          <a:ext cx="7211143" cy="878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r:id="rId3" imgW="3517900" imgH="431800" progId="Equation.3">
                  <p:embed/>
                </p:oleObj>
              </mc:Choice>
              <mc:Fallback>
                <p:oleObj r:id="rId3" imgW="3517900" imgH="431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2704" y="5591739"/>
                        <a:ext cx="7211143" cy="87817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9130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6FEE80C-1C6C-4BE1-9D91-B6456923BD4C}"/>
              </a:ext>
            </a:extLst>
          </p:cNvPr>
          <p:cNvSpPr/>
          <p:nvPr/>
        </p:nvSpPr>
        <p:spPr>
          <a:xfrm>
            <a:off x="3751342" y="80730"/>
            <a:ext cx="3960571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sr-Latn-RS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HEKTOLITARSKA MASA</a:t>
            </a:r>
            <a:endParaRPr lang="en-US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D33B002-5DE9-436A-A14E-E6696A0015B9}"/>
              </a:ext>
            </a:extLst>
          </p:cNvPr>
          <p:cNvSpPr/>
          <p:nvPr/>
        </p:nvSpPr>
        <p:spPr>
          <a:xfrm>
            <a:off x="0" y="628686"/>
            <a:ext cx="120792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Hektolitarska masa predstavlja masu zapremine 100 litara zrna. Hektolitarska masa se povećava ako su u uzorku prisutna polomljena zrna, zrna zaražena biljnim parazitima, preterano suva zrna ili korovsko seme, dok se smanjuje ukoliko su prisutna zrna sa povećanom vlagom, proklijala, sa plevicom ili ljuskom i zrna napadnuta žižcima. Minimalna hektolitarska masa pojedinih žitarica propisana važećom zakonskom regulativom prikazana je u tabeli 22.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</a:rPr>
              <a:t>Hektolitarska masa se odreduje sa raznim tipovima Shoper-ove vage, koje rade na principu merenja mase određene zapremine. Na osnovu izmerene mase i odgovarajuće vrednosti u tablicama (priključene uz svaku vagu), izračunava se hektolitarska masa i obračunava se prema masi zrna sa 13% vlage.</a:t>
            </a:r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D3A9D2-C0C3-4CEC-A273-721FC1AF553A}"/>
              </a:ext>
            </a:extLst>
          </p:cNvPr>
          <p:cNvSpPr/>
          <p:nvPr/>
        </p:nvSpPr>
        <p:spPr>
          <a:xfrm>
            <a:off x="3367967" y="3544347"/>
            <a:ext cx="4727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Tabela</a:t>
            </a:r>
            <a:r>
              <a:rPr lang="en-US" b="1" dirty="0"/>
              <a:t> 22. </a:t>
            </a:r>
            <a:r>
              <a:rPr lang="en-US" b="1" dirty="0" err="1"/>
              <a:t>Hektolitarska</a:t>
            </a:r>
            <a:r>
              <a:rPr lang="en-US" b="1" dirty="0"/>
              <a:t> masa </a:t>
            </a:r>
            <a:r>
              <a:rPr lang="en-US" b="1" dirty="0" err="1"/>
              <a:t>pojedinih</a:t>
            </a:r>
            <a:r>
              <a:rPr lang="en-US" b="1" dirty="0"/>
              <a:t> </a:t>
            </a:r>
            <a:r>
              <a:rPr lang="en-US" b="1" dirty="0" err="1"/>
              <a:t>žitarica</a:t>
            </a:r>
            <a:endParaRPr lang="en-US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7234C20-8463-4BD1-8D25-A925CF943B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900033"/>
              </p:ext>
            </p:extLst>
          </p:nvPr>
        </p:nvGraphicFramePr>
        <p:xfrm>
          <a:off x="185790" y="3837535"/>
          <a:ext cx="11792849" cy="29397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5817">
                  <a:extLst>
                    <a:ext uri="{9D8B030D-6E8A-4147-A177-3AD203B41FA5}">
                      <a16:colId xmlns:a16="http://schemas.microsoft.com/office/drawing/2014/main" val="438268041"/>
                    </a:ext>
                  </a:extLst>
                </a:gridCol>
                <a:gridCol w="6856612">
                  <a:extLst>
                    <a:ext uri="{9D8B030D-6E8A-4147-A177-3AD203B41FA5}">
                      <a16:colId xmlns:a16="http://schemas.microsoft.com/office/drawing/2014/main" val="4024232331"/>
                    </a:ext>
                  </a:extLst>
                </a:gridCol>
                <a:gridCol w="2720420">
                  <a:extLst>
                    <a:ext uri="{9D8B030D-6E8A-4147-A177-3AD203B41FA5}">
                      <a16:colId xmlns:a16="http://schemas.microsoft.com/office/drawing/2014/main" val="2998155440"/>
                    </a:ext>
                  </a:extLst>
                </a:gridCol>
              </a:tblGrid>
              <a:tr h="3625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Vrsta žitarice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Opis žitarice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Hektolitarska masa najmanje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9037576"/>
                  </a:ext>
                </a:extLst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Kukuruz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Zrno kukuruza (Zea mays)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650 kg/m 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464074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Pšenica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Zrna kulturnih sorti pšenice (Triticum sativum, Triticum durum)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680 kg/m 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5395082"/>
                  </a:ext>
                </a:extLst>
              </a:tr>
              <a:tr h="181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Tritikale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Zrna sorti tritikale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680 kg/m 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9036683"/>
                  </a:ext>
                </a:extLst>
              </a:tr>
              <a:tr h="181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Raž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Raž zrno kulturnih sorti raži (Secale cereale)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600 kg/m 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906558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Ječam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Zrno kulturnih sorti četvororednog ječma (Hordeum vulgare)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600 kg/m 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1623567"/>
                  </a:ext>
                </a:extLst>
              </a:tr>
              <a:tr h="181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Zob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Zrno kulturnih sorti zobi (Avena sativa)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500 kg/m 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0328219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Sirak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Zrno kulturnih sorti sirka (Andropogon sorghum californicium)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600 kg/m 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7559623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Pirinač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Cela i lomljena zrna oljuštenog pirinča sa najmanje 93% oljuštenih zrna (Oryza sativa)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350 kg/m 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941796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Proso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>
                          <a:effectLst/>
                        </a:rPr>
                        <a:t>Zrno prosa (Panicum miliaceum)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400" dirty="0">
                          <a:effectLst/>
                        </a:rPr>
                        <a:t>650 kg/m 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7836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8360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31E5FB0-C9A9-43E2-BF17-99EC98C41027}"/>
              </a:ext>
            </a:extLst>
          </p:cNvPr>
          <p:cNvSpPr/>
          <p:nvPr/>
        </p:nvSpPr>
        <p:spPr>
          <a:xfrm>
            <a:off x="3116086" y="162806"/>
            <a:ext cx="503016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sr-Latn-R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NUTRITIVNA SVOJSTVA ZRNA</a:t>
            </a:r>
            <a:endParaRPr lang="en-US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050912B-E741-4CFF-ACA1-AEE9B7645B99}"/>
              </a:ext>
            </a:extLst>
          </p:cNvPr>
          <p:cNvSpPr/>
          <p:nvPr/>
        </p:nvSpPr>
        <p:spPr>
          <a:xfrm>
            <a:off x="888492" y="2274838"/>
            <a:ext cx="10415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Latn-RS" sz="2400" dirty="0">
                <a:latin typeface="Arial" panose="020B0604020202020204" pitchFamily="34" charset="0"/>
                <a:ea typeface="Calibri" panose="020F0502020204030204" pitchFamily="34" charset="0"/>
              </a:rPr>
              <a:t>Pored organoleptičkog pregleda i  procene fizičkih karakteristika zrnaste hrane, detaljniji uvid u njen kvalitet može se dobiti na osnovu hemijske analize. Pri tome se razmatra sadržaj osnovnih hranljivih materija dobijenih na osnovu Weende postupka, dok je u slučaju leguminoza potrebno utvrditi i aktivnost ureaze. Navedeni parametri kvaliteta određeni su zakonskom regulativom (predstavljeno u Prilogu na kraju Praktikuma).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6748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6C1EB4A-E205-4A8F-ACFF-082FB607DBE7}"/>
              </a:ext>
            </a:extLst>
          </p:cNvPr>
          <p:cNvSpPr/>
          <p:nvPr/>
        </p:nvSpPr>
        <p:spPr>
          <a:xfrm>
            <a:off x="2999261" y="125563"/>
            <a:ext cx="605403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/>
              <a:t>ODREĐIVANJE AKTIVNOSTI UREAZE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456249-843B-4384-98DA-5D52695EDD7B}"/>
              </a:ext>
            </a:extLst>
          </p:cNvPr>
          <p:cNvSpPr/>
          <p:nvPr/>
        </p:nvSpPr>
        <p:spPr>
          <a:xfrm>
            <a:off x="88392" y="1103941"/>
            <a:ext cx="12015216" cy="5437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r-Latn-RS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 metode</a:t>
            </a: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zasniva se na određivanju količine oslobođenog amonijaka delovanjem enzima ureaze na ureu.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Postupak za određivanje aktivnosti ureaze sastoji se u mešanju ispitivanog uzorka sa pufernim rastvorom uree i termostatiranju smeše. </a:t>
            </a:r>
            <a:r>
              <a:rPr lang="sr-Latn-RS" sz="2000" dirty="0">
                <a:solidFill>
                  <a:srgbClr val="0A0A0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Ovom metodom utvrđuje se aktivnosti ureaze u proizvodima dobijenim iz semena soje. Metoda omogućava otkrivanje neadekvatne termičke obrade ovih proizvoda.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 epruvetu se odmeri samleveni uzorak, doda puferni rastvor uree i postavi u vodeno kupatilo. Uporedo sa uzorkom izvodi se slepa proba. Po isteku 30 min, epruvete se izvade iz vodenog kupatila, a rastvoru se dodaje hlorovodonične kiselina čime se prekida aktivnost ureaze. Titracija slobodne HCl vrši se pomoću NaOH tačne koncentarcije do pH vrednosti 4,70. Aktivnost ureaze </a:t>
            </a:r>
            <a:r>
              <a:rPr lang="sr-Latn-RS" sz="20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izražena je u miligramima oslobođenog azota u minuti po gramu uzorka (</a:t>
            </a:r>
            <a:r>
              <a:rPr lang="sr-Latn-R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N/g/min)</a:t>
            </a: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sr-Latn-R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Opisana metoda određivanja aktivnosti ureaze u semenu od soje je pojednostavljena standardna metoda - SRPS ISO 5506:2019. Ona se zasniva se na istim principima kao pomenuta standardna metoda koja je prihvaćena od nacionalnog tela za standardizaciju 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Latn-R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U okviru zrna leguminoza, Pravilnikom je definisana maksimalno dozvoljena aktivnost ureaze (najviše N/g/min) samo za soju (termički obrađeno zrno kulturnih sorti soje - </a:t>
            </a:r>
            <a:r>
              <a:rPr lang="sr-Latn-RS" sz="20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Glycine hispida</a:t>
            </a:r>
            <a:r>
              <a:rPr lang="sr-Latn-R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) i iznosi 0,5.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4780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4703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50F9AA-3B57-45F9-9154-7BA639B3A87A}"/>
              </a:ext>
            </a:extLst>
          </p:cNvPr>
          <p:cNvSpPr/>
          <p:nvPr/>
        </p:nvSpPr>
        <p:spPr>
          <a:xfrm>
            <a:off x="1723620" y="126230"/>
            <a:ext cx="8540543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dirty="0"/>
              <a:t>PREGLED I OCENJIVANJE ZRNASTIH HRANIVA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A3A81F-EA26-480E-92DA-DD951203A350}"/>
              </a:ext>
            </a:extLst>
          </p:cNvPr>
          <p:cNvSpPr/>
          <p:nvPr/>
        </p:nvSpPr>
        <p:spPr>
          <a:xfrm>
            <a:off x="712469" y="1574536"/>
            <a:ext cx="105628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err="1"/>
              <a:t>Zrnasta</a:t>
            </a:r>
            <a:r>
              <a:rPr lang="en-US" sz="2800" dirty="0"/>
              <a:t> </a:t>
            </a:r>
            <a:r>
              <a:rPr lang="en-US" sz="2800" dirty="0" err="1"/>
              <a:t>hraniva</a:t>
            </a:r>
            <a:r>
              <a:rPr lang="en-US" sz="2800" dirty="0"/>
              <a:t> </a:t>
            </a:r>
            <a:r>
              <a:rPr lang="en-US" sz="2800" dirty="0" err="1"/>
              <a:t>predstavljaju</a:t>
            </a:r>
            <a:r>
              <a:rPr lang="en-US" sz="2800" dirty="0"/>
              <a:t> </a:t>
            </a:r>
            <a:r>
              <a:rPr lang="en-US" sz="2800" dirty="0" err="1"/>
              <a:t>semenje</a:t>
            </a:r>
            <a:r>
              <a:rPr lang="en-US" sz="2800" dirty="0"/>
              <a:t> </a:t>
            </a:r>
            <a:r>
              <a:rPr lang="en-US" sz="2800" dirty="0" err="1"/>
              <a:t>različitih</a:t>
            </a:r>
            <a:r>
              <a:rPr lang="en-US" sz="2800" dirty="0"/>
              <a:t> </a:t>
            </a:r>
            <a:r>
              <a:rPr lang="en-US" sz="2800" dirty="0" err="1"/>
              <a:t>kultivisanih</a:t>
            </a:r>
            <a:r>
              <a:rPr lang="en-US" sz="2800" dirty="0"/>
              <a:t> </a:t>
            </a:r>
            <a:r>
              <a:rPr lang="en-US" sz="2800" dirty="0" err="1"/>
              <a:t>biljnih</a:t>
            </a:r>
            <a:r>
              <a:rPr lang="en-US" sz="2800" dirty="0"/>
              <a:t> </a:t>
            </a:r>
            <a:r>
              <a:rPr lang="en-US" sz="2800" dirty="0" err="1"/>
              <a:t>vrsta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obuhvataju</a:t>
            </a:r>
            <a:r>
              <a:rPr lang="en-US" sz="2800" dirty="0"/>
              <a:t> </a:t>
            </a:r>
            <a:r>
              <a:rPr lang="en-US" sz="2800" dirty="0" err="1"/>
              <a:t>zrna</a:t>
            </a:r>
            <a:r>
              <a:rPr lang="en-US" sz="2800" dirty="0"/>
              <a:t> </a:t>
            </a:r>
            <a:r>
              <a:rPr lang="en-US" sz="2800" dirty="0" err="1"/>
              <a:t>žita</a:t>
            </a:r>
            <a:r>
              <a:rPr lang="en-US" sz="2800" dirty="0"/>
              <a:t>, </a:t>
            </a:r>
            <a:r>
              <a:rPr lang="en-US" sz="2800" dirty="0" err="1"/>
              <a:t>zrna</a:t>
            </a:r>
            <a:r>
              <a:rPr lang="en-US" sz="2800" dirty="0"/>
              <a:t> </a:t>
            </a:r>
            <a:r>
              <a:rPr lang="en-US" sz="2800" dirty="0" err="1"/>
              <a:t>leptirnjača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seme</a:t>
            </a:r>
            <a:r>
              <a:rPr lang="en-US" sz="2800" dirty="0"/>
              <a:t> </a:t>
            </a:r>
            <a:r>
              <a:rPr lang="en-US" sz="2800" dirty="0" err="1"/>
              <a:t>uljarica</a:t>
            </a:r>
            <a:r>
              <a:rPr lang="en-US" sz="2800" dirty="0"/>
              <a:t>. U </a:t>
            </a:r>
            <a:r>
              <a:rPr lang="en-US" sz="2800" dirty="0" err="1"/>
              <a:t>pitanju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koncentrovana</a:t>
            </a:r>
            <a:r>
              <a:rPr lang="en-US" sz="2800" dirty="0"/>
              <a:t> </a:t>
            </a:r>
            <a:r>
              <a:rPr lang="en-US" sz="2800" dirty="0" err="1"/>
              <a:t>hraniva</a:t>
            </a:r>
            <a:r>
              <a:rPr lang="en-US" sz="2800" dirty="0"/>
              <a:t> </a:t>
            </a:r>
            <a:r>
              <a:rPr lang="en-US" sz="2800" dirty="0" err="1"/>
              <a:t>koja</a:t>
            </a:r>
            <a:r>
              <a:rPr lang="en-US" sz="2800" dirty="0"/>
              <a:t> </a:t>
            </a:r>
            <a:r>
              <a:rPr lang="en-US" sz="2800" dirty="0" err="1"/>
              <a:t>sadrže</a:t>
            </a:r>
            <a:r>
              <a:rPr lang="en-US" sz="2800" dirty="0"/>
              <a:t> </a:t>
            </a:r>
            <a:r>
              <a:rPr lang="en-US" sz="2800" dirty="0" err="1"/>
              <a:t>malu</a:t>
            </a:r>
            <a:r>
              <a:rPr lang="en-US" sz="2800" dirty="0"/>
              <a:t> </a:t>
            </a:r>
            <a:r>
              <a:rPr lang="en-US" sz="2800" dirty="0" err="1"/>
              <a:t>količinu</a:t>
            </a:r>
            <a:r>
              <a:rPr lang="en-US" sz="2800" dirty="0"/>
              <a:t> </a:t>
            </a:r>
            <a:r>
              <a:rPr lang="en-US" sz="2800" dirty="0" err="1"/>
              <a:t>vode</a:t>
            </a:r>
            <a:r>
              <a:rPr lang="en-US" sz="2800" dirty="0"/>
              <a:t> (do 14%), </a:t>
            </a:r>
            <a:r>
              <a:rPr lang="en-US" sz="2800" dirty="0" err="1"/>
              <a:t>te</a:t>
            </a:r>
            <a:r>
              <a:rPr lang="en-US" sz="2800" dirty="0"/>
              <a:t> </a:t>
            </a:r>
            <a:r>
              <a:rPr lang="en-US" sz="2800" dirty="0" err="1"/>
              <a:t>stoga</a:t>
            </a:r>
            <a:r>
              <a:rPr lang="en-US" sz="2800" dirty="0"/>
              <a:t> </a:t>
            </a:r>
            <a:r>
              <a:rPr lang="en-US" sz="2800" dirty="0" err="1"/>
              <a:t>nisu</a:t>
            </a:r>
            <a:r>
              <a:rPr lang="en-US" sz="2800" dirty="0"/>
              <a:t> </a:t>
            </a:r>
            <a:r>
              <a:rPr lang="en-US" sz="2800" dirty="0" err="1"/>
              <a:t>podložna</a:t>
            </a:r>
            <a:r>
              <a:rPr lang="en-US" sz="2800" dirty="0"/>
              <a:t> </a:t>
            </a:r>
            <a:r>
              <a:rPr lang="en-US" sz="2800" dirty="0" err="1"/>
              <a:t>brzom</a:t>
            </a:r>
            <a:r>
              <a:rPr lang="en-US" sz="2800" dirty="0"/>
              <a:t> </a:t>
            </a:r>
            <a:r>
              <a:rPr lang="en-US" sz="2800" dirty="0" err="1"/>
              <a:t>kvarenju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mogu</a:t>
            </a:r>
            <a:r>
              <a:rPr lang="en-US" sz="2800" dirty="0"/>
              <a:t> se </a:t>
            </a:r>
            <a:r>
              <a:rPr lang="en-US" sz="2800" dirty="0" err="1"/>
              <a:t>čuvati</a:t>
            </a:r>
            <a:r>
              <a:rPr lang="en-US" sz="2800" dirty="0"/>
              <a:t> </a:t>
            </a:r>
            <a:r>
              <a:rPr lang="en-US" sz="2800" dirty="0" err="1"/>
              <a:t>duže</a:t>
            </a:r>
            <a:r>
              <a:rPr lang="en-US" sz="2800" dirty="0"/>
              <a:t> </a:t>
            </a:r>
            <a:r>
              <a:rPr lang="en-US" sz="2800" dirty="0" err="1"/>
              <a:t>vremena</a:t>
            </a:r>
            <a:r>
              <a:rPr lang="en-US" sz="2800" dirty="0"/>
              <a:t>.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*Za </a:t>
            </a:r>
            <a:r>
              <a:rPr lang="en-US" sz="2800" dirty="0" err="1"/>
              <a:t>pregled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ocenjivanje</a:t>
            </a:r>
            <a:r>
              <a:rPr lang="en-US" sz="2800" dirty="0"/>
              <a:t> </a:t>
            </a:r>
            <a:r>
              <a:rPr lang="en-US" sz="2800" dirty="0" err="1"/>
              <a:t>zrnastih</a:t>
            </a:r>
            <a:r>
              <a:rPr lang="en-US" sz="2800" dirty="0"/>
              <a:t> </a:t>
            </a:r>
            <a:r>
              <a:rPr lang="en-US" sz="2800" dirty="0" err="1"/>
              <a:t>hraniva</a:t>
            </a:r>
            <a:r>
              <a:rPr lang="en-US" sz="2800" dirty="0"/>
              <a:t> </a:t>
            </a:r>
            <a:r>
              <a:rPr lang="en-US" sz="2800" dirty="0" err="1"/>
              <a:t>najčešće</a:t>
            </a:r>
            <a:r>
              <a:rPr lang="en-US" sz="2800" dirty="0"/>
              <a:t> se </a:t>
            </a:r>
            <a:r>
              <a:rPr lang="en-US" sz="2800" dirty="0" err="1"/>
              <a:t>koristi</a:t>
            </a:r>
            <a:r>
              <a:rPr lang="en-US" sz="2800" dirty="0"/>
              <a:t> </a:t>
            </a:r>
            <a:r>
              <a:rPr lang="en-US" sz="2800" dirty="0" err="1"/>
              <a:t>organoleptički</a:t>
            </a:r>
            <a:r>
              <a:rPr lang="en-US" sz="2800" dirty="0"/>
              <a:t> </a:t>
            </a:r>
            <a:r>
              <a:rPr lang="en-US" sz="2800" dirty="0" err="1"/>
              <a:t>pregled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pojedine</a:t>
            </a:r>
            <a:r>
              <a:rPr lang="en-US" sz="2800" dirty="0"/>
              <a:t> </a:t>
            </a:r>
            <a:r>
              <a:rPr lang="en-US" sz="2800" dirty="0" err="1"/>
              <a:t>metode</a:t>
            </a:r>
            <a:r>
              <a:rPr lang="en-US" sz="2800" dirty="0"/>
              <a:t> za </a:t>
            </a:r>
            <a:r>
              <a:rPr lang="en-US" sz="2800" dirty="0" err="1"/>
              <a:t>odredivanje</a:t>
            </a:r>
            <a:r>
              <a:rPr lang="en-US" sz="2800" dirty="0"/>
              <a:t> </a:t>
            </a:r>
            <a:r>
              <a:rPr lang="en-US" sz="2800" dirty="0" err="1"/>
              <a:t>fizičkih</a:t>
            </a:r>
            <a:r>
              <a:rPr lang="en-US" sz="2800" dirty="0"/>
              <a:t> </a:t>
            </a:r>
            <a:r>
              <a:rPr lang="en-US" sz="2800" dirty="0" err="1"/>
              <a:t>svojstava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3807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6059E3-EA79-4208-9097-0F4B9E8336C5}"/>
              </a:ext>
            </a:extLst>
          </p:cNvPr>
          <p:cNvSpPr/>
          <p:nvPr/>
        </p:nvSpPr>
        <p:spPr>
          <a:xfrm>
            <a:off x="3177516" y="89654"/>
            <a:ext cx="531216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dirty="0"/>
              <a:t>ORGANOLEPTI</a:t>
            </a:r>
            <a:r>
              <a:rPr lang="sr-Latn-RS" sz="3600" dirty="0"/>
              <a:t>ČKI PREGLED</a:t>
            </a:r>
            <a:endParaRPr lang="en-US" sz="36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96F9A5-090E-4167-979E-88E235B8CCDF}"/>
              </a:ext>
            </a:extLst>
          </p:cNvPr>
          <p:cNvSpPr/>
          <p:nvPr/>
        </p:nvSpPr>
        <p:spPr>
          <a:xfrm>
            <a:off x="0" y="917912"/>
            <a:ext cx="12192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err="1"/>
              <a:t>Boja</a:t>
            </a:r>
            <a:r>
              <a:rPr lang="en-US" sz="2000" dirty="0"/>
              <a:t> </a:t>
            </a:r>
            <a:r>
              <a:rPr lang="en-US" sz="2000" dirty="0" err="1"/>
              <a:t>zrnastih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 </a:t>
            </a:r>
            <a:r>
              <a:rPr lang="en-US" sz="2000" dirty="0" err="1"/>
              <a:t>zavisi</a:t>
            </a:r>
            <a:r>
              <a:rPr lang="en-US" sz="2000" dirty="0"/>
              <a:t> od </a:t>
            </a:r>
            <a:r>
              <a:rPr lang="en-US" sz="2000" dirty="0" err="1"/>
              <a:t>vrste</a:t>
            </a:r>
            <a:r>
              <a:rPr lang="en-US" sz="2000" dirty="0"/>
              <a:t> </a:t>
            </a:r>
            <a:r>
              <a:rPr lang="en-US" sz="2000" dirty="0" err="1"/>
              <a:t>biljke</a:t>
            </a:r>
            <a:r>
              <a:rPr lang="en-US" sz="2000" dirty="0"/>
              <a:t> od </a:t>
            </a:r>
            <a:r>
              <a:rPr lang="en-US" sz="2000" dirty="0" err="1"/>
              <a:t>koje</a:t>
            </a:r>
            <a:r>
              <a:rPr lang="en-US" sz="2000" dirty="0"/>
              <a:t> </a:t>
            </a:r>
            <a:r>
              <a:rPr lang="en-US" sz="2000" dirty="0" err="1"/>
              <a:t>zrno</a:t>
            </a:r>
            <a:r>
              <a:rPr lang="en-US" sz="2000" dirty="0"/>
              <a:t> </a:t>
            </a:r>
            <a:r>
              <a:rPr lang="en-US" sz="2000" dirty="0" err="1"/>
              <a:t>potiče</a:t>
            </a:r>
            <a:r>
              <a:rPr lang="en-US" sz="2000" dirty="0"/>
              <a:t>. </a:t>
            </a:r>
            <a:r>
              <a:rPr lang="en-US" sz="2000" dirty="0" err="1"/>
              <a:t>Zrnasta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 </a:t>
            </a:r>
            <a:r>
              <a:rPr lang="en-US" sz="2000" dirty="0" err="1"/>
              <a:t>najčešce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svetlo</a:t>
            </a:r>
            <a:r>
              <a:rPr lang="en-US" sz="2000" dirty="0"/>
              <a:t> </a:t>
            </a:r>
            <a:r>
              <a:rPr lang="en-US" sz="2000" dirty="0" err="1"/>
              <a:t>žuta</a:t>
            </a:r>
            <a:r>
              <a:rPr lang="en-US" sz="2000" dirty="0"/>
              <a:t> (</a:t>
            </a:r>
            <a:r>
              <a:rPr lang="en-US" sz="2000" dirty="0" err="1"/>
              <a:t>kukuruz</a:t>
            </a:r>
            <a:r>
              <a:rPr lang="en-US" sz="2000" dirty="0"/>
              <a:t>, </a:t>
            </a:r>
            <a:r>
              <a:rPr lang="en-US" sz="2000" dirty="0" err="1"/>
              <a:t>pšenica</a:t>
            </a:r>
            <a:r>
              <a:rPr lang="en-US" sz="2000" dirty="0"/>
              <a:t>, </a:t>
            </a:r>
            <a:r>
              <a:rPr lang="en-US" sz="2000" dirty="0" err="1"/>
              <a:t>ovas</a:t>
            </a:r>
            <a:r>
              <a:rPr lang="en-US" sz="2000" dirty="0"/>
              <a:t>)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žućkasto</a:t>
            </a:r>
            <a:r>
              <a:rPr lang="en-US" sz="2000" dirty="0"/>
              <a:t> </a:t>
            </a:r>
            <a:r>
              <a:rPr lang="en-US" sz="2000" dirty="0" err="1"/>
              <a:t>mrka</a:t>
            </a:r>
            <a:r>
              <a:rPr lang="en-US" sz="2000" dirty="0"/>
              <a:t> (</a:t>
            </a:r>
            <a:r>
              <a:rPr lang="en-US" sz="2000" dirty="0" err="1"/>
              <a:t>ječam</a:t>
            </a:r>
            <a:r>
              <a:rPr lang="en-US" sz="2000" dirty="0"/>
              <a:t>, </a:t>
            </a:r>
            <a:r>
              <a:rPr lang="en-US" sz="2000" dirty="0" err="1"/>
              <a:t>raž</a:t>
            </a:r>
            <a:r>
              <a:rPr lang="en-US" sz="2000" dirty="0"/>
              <a:t>), </a:t>
            </a:r>
            <a:r>
              <a:rPr lang="en-US" sz="2000" dirty="0" err="1"/>
              <a:t>mada</a:t>
            </a:r>
            <a:r>
              <a:rPr lang="en-U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biti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crvenkaste</a:t>
            </a:r>
            <a:r>
              <a:rPr lang="en-US" sz="2000" dirty="0"/>
              <a:t> (</a:t>
            </a:r>
            <a:r>
              <a:rPr lang="en-US" sz="2000" dirty="0" err="1"/>
              <a:t>sirak</a:t>
            </a:r>
            <a:r>
              <a:rPr lang="en-US" sz="2000" dirty="0"/>
              <a:t>, </a:t>
            </a:r>
            <a:r>
              <a:rPr lang="en-US" sz="2000" dirty="0" err="1"/>
              <a:t>proso</a:t>
            </a:r>
            <a:r>
              <a:rPr lang="en-US" sz="2000" dirty="0"/>
              <a:t>)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svetle</a:t>
            </a:r>
            <a:r>
              <a:rPr lang="en-US" sz="2000" dirty="0"/>
              <a:t> </a:t>
            </a:r>
            <a:r>
              <a:rPr lang="en-US" sz="2000" dirty="0" err="1"/>
              <a:t>boje</a:t>
            </a:r>
            <a:r>
              <a:rPr lang="en-US" sz="2000" dirty="0"/>
              <a:t> (</a:t>
            </a:r>
            <a:r>
              <a:rPr lang="en-US" sz="2000" dirty="0" err="1"/>
              <a:t>proso</a:t>
            </a:r>
            <a:r>
              <a:rPr lang="en-US" sz="2000" dirty="0"/>
              <a:t>, </a:t>
            </a:r>
            <a:r>
              <a:rPr lang="en-US" sz="2000" dirty="0" err="1"/>
              <a:t>oljušteni</a:t>
            </a:r>
            <a:r>
              <a:rPr lang="en-US" sz="2000" dirty="0"/>
              <a:t> </a:t>
            </a:r>
            <a:r>
              <a:rPr lang="en-US" sz="2000" dirty="0" err="1"/>
              <a:t>ovas</a:t>
            </a:r>
            <a:r>
              <a:rPr lang="en-US" sz="2000" dirty="0"/>
              <a:t>, </a:t>
            </a:r>
            <a:r>
              <a:rPr lang="en-US" sz="2000" dirty="0" err="1"/>
              <a:t>svetlo</a:t>
            </a:r>
            <a:r>
              <a:rPr lang="en-US" sz="2000" dirty="0"/>
              <a:t> </a:t>
            </a:r>
            <a:r>
              <a:rPr lang="en-US" sz="2000" dirty="0" err="1"/>
              <a:t>seme</a:t>
            </a:r>
            <a:r>
              <a:rPr lang="en-US" sz="2000" dirty="0"/>
              <a:t>). </a:t>
            </a:r>
            <a:r>
              <a:rPr lang="en-US" sz="2000" dirty="0" err="1"/>
              <a:t>Boja</a:t>
            </a:r>
            <a:r>
              <a:rPr lang="en-US" sz="2000" dirty="0"/>
              <a:t> </a:t>
            </a:r>
            <a:r>
              <a:rPr lang="en-US" sz="2000" dirty="0" err="1"/>
              <a:t>zrna</a:t>
            </a:r>
            <a:r>
              <a:rPr lang="en-US" sz="2000" dirty="0"/>
              <a:t> je </a:t>
            </a:r>
            <a:r>
              <a:rPr lang="en-US" sz="2000" dirty="0" err="1"/>
              <a:t>specifično</a:t>
            </a:r>
            <a:r>
              <a:rPr lang="en-US" sz="2000" dirty="0"/>
              <a:t> </a:t>
            </a:r>
            <a:r>
              <a:rPr lang="en-US" sz="2000" dirty="0" err="1"/>
              <a:t>svojstvo</a:t>
            </a:r>
            <a:r>
              <a:rPr lang="en-US" sz="2000" dirty="0"/>
              <a:t> za </a:t>
            </a:r>
            <a:r>
              <a:rPr lang="en-US" sz="2000" dirty="0" err="1"/>
              <a:t>svaku</a:t>
            </a:r>
            <a:r>
              <a:rPr lang="en-US" sz="2000" dirty="0"/>
              <a:t> </a:t>
            </a:r>
            <a:r>
              <a:rPr lang="en-US" sz="2000" dirty="0" err="1"/>
              <a:t>vrstu</a:t>
            </a:r>
            <a:r>
              <a:rPr lang="en-US" sz="2000" dirty="0"/>
              <a:t>, pa </a:t>
            </a:r>
            <a:r>
              <a:rPr lang="en-US" sz="2000" dirty="0" err="1"/>
              <a:t>čak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za </a:t>
            </a:r>
            <a:r>
              <a:rPr lang="en-US" sz="2000" dirty="0" err="1"/>
              <a:t>određeni</a:t>
            </a:r>
            <a:r>
              <a:rPr lang="en-US" sz="2000" dirty="0"/>
              <a:t> </a:t>
            </a:r>
            <a:r>
              <a:rPr lang="en-US" sz="2000" dirty="0" err="1"/>
              <a:t>hibrid</a:t>
            </a:r>
            <a:r>
              <a:rPr lang="en-US" sz="2000" dirty="0"/>
              <a:t> (</a:t>
            </a:r>
            <a:r>
              <a:rPr lang="en-US" sz="2000" dirty="0" err="1"/>
              <a:t>kukuruz</a:t>
            </a:r>
            <a:r>
              <a:rPr lang="en-US" sz="2000" dirty="0"/>
              <a:t>: bell, </a:t>
            </a:r>
            <a:r>
              <a:rPr lang="en-US" sz="2000" dirty="0" err="1"/>
              <a:t>žuti</a:t>
            </a:r>
            <a:r>
              <a:rPr lang="en-US" sz="2000" dirty="0"/>
              <a:t>, </a:t>
            </a:r>
            <a:r>
              <a:rPr lang="en-US" sz="2000" dirty="0" err="1"/>
              <a:t>crveni</a:t>
            </a:r>
            <a:r>
              <a:rPr lang="en-US" sz="2000" dirty="0"/>
              <a:t>, </a:t>
            </a:r>
            <a:r>
              <a:rPr lang="en-US" sz="2000" dirty="0" err="1"/>
              <a:t>ljubičasti</a:t>
            </a:r>
            <a:r>
              <a:rPr lang="en-US" sz="2000" dirty="0"/>
              <a:t>). </a:t>
            </a:r>
            <a:r>
              <a:rPr lang="en-US" sz="2000" dirty="0" err="1"/>
              <a:t>Dužim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nepravilnim</a:t>
            </a:r>
            <a:r>
              <a:rPr lang="en-US" sz="2000" dirty="0"/>
              <a:t> </a:t>
            </a:r>
            <a:r>
              <a:rPr lang="en-US" sz="2000" dirty="0" err="1"/>
              <a:t>držanjem</a:t>
            </a:r>
            <a:r>
              <a:rPr lang="en-US" sz="2000" dirty="0"/>
              <a:t>, </a:t>
            </a:r>
            <a:r>
              <a:rPr lang="en-US" sz="2000" dirty="0" err="1"/>
              <a:t>boja</a:t>
            </a:r>
            <a:r>
              <a:rPr lang="en-US" sz="2000" dirty="0"/>
              <a:t> </a:t>
            </a:r>
            <a:r>
              <a:rPr lang="en-US" sz="2000" dirty="0" err="1"/>
              <a:t>postaje</a:t>
            </a:r>
            <a:r>
              <a:rPr lang="en-US" sz="2000" dirty="0"/>
              <a:t> </a:t>
            </a:r>
            <a:r>
              <a:rPr lang="en-US" sz="2000" dirty="0" err="1"/>
              <a:t>svetlija</a:t>
            </a:r>
            <a:r>
              <a:rPr lang="en-US" sz="2000" dirty="0"/>
              <a:t>. Sa </a:t>
            </a:r>
            <a:r>
              <a:rPr lang="en-US" sz="2000" dirty="0" err="1"/>
              <a:t>druge</a:t>
            </a:r>
            <a:r>
              <a:rPr lang="en-US" sz="2000" dirty="0"/>
              <a:t> </a:t>
            </a:r>
            <a:r>
              <a:rPr lang="en-US" sz="2000" dirty="0" err="1"/>
              <a:t>strane</a:t>
            </a:r>
            <a:r>
              <a:rPr lang="en-US" sz="2000" dirty="0"/>
              <a:t>, </a:t>
            </a:r>
            <a:r>
              <a:rPr lang="en-US" sz="2000" dirty="0" err="1"/>
              <a:t>boja</a:t>
            </a:r>
            <a:r>
              <a:rPr lang="en-US" sz="2000" dirty="0"/>
              <a:t> </a:t>
            </a:r>
            <a:r>
              <a:rPr lang="en-US" sz="2000" dirty="0" err="1"/>
              <a:t>može</a:t>
            </a:r>
            <a:r>
              <a:rPr lang="en-US" sz="2000" dirty="0"/>
              <a:t> </a:t>
            </a:r>
            <a:r>
              <a:rPr lang="en-US" sz="2000" dirty="0" err="1"/>
              <a:t>biti</a:t>
            </a:r>
            <a:r>
              <a:rPr lang="en-US" sz="2000" dirty="0"/>
              <a:t> </a:t>
            </a:r>
            <a:r>
              <a:rPr lang="en-US" sz="2000" dirty="0" err="1"/>
              <a:t>tamnija</a:t>
            </a:r>
            <a:r>
              <a:rPr lang="en-US" sz="2000" dirty="0"/>
              <a:t> </a:t>
            </a:r>
            <a:r>
              <a:rPr lang="en-US" sz="2000" dirty="0" err="1"/>
              <a:t>ukoliko</a:t>
            </a:r>
            <a:r>
              <a:rPr lang="en-US" sz="2000" dirty="0"/>
              <a:t> </a:t>
            </a:r>
            <a:r>
              <a:rPr lang="en-US" sz="2000" dirty="0" err="1"/>
              <a:t>dođe</a:t>
            </a:r>
            <a:r>
              <a:rPr lang="en-US" sz="2000" dirty="0"/>
              <a:t> do </a:t>
            </a:r>
            <a:r>
              <a:rPr lang="en-US" sz="2000" dirty="0" err="1"/>
              <a:t>procesa</a:t>
            </a:r>
            <a:r>
              <a:rPr lang="en-US" sz="2000" dirty="0"/>
              <a:t> </a:t>
            </a:r>
            <a:r>
              <a:rPr lang="en-US" sz="2000" dirty="0" err="1"/>
              <a:t>truljenja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razvoja</a:t>
            </a:r>
            <a:r>
              <a:rPr lang="en-US" sz="2000" dirty="0"/>
              <a:t> </a:t>
            </a:r>
            <a:r>
              <a:rPr lang="en-US" sz="2000" dirty="0" err="1"/>
              <a:t>mikroorganizama</a:t>
            </a:r>
            <a:r>
              <a:rPr lang="en-US" sz="2000" dirty="0"/>
              <a:t>, </a:t>
            </a:r>
            <a:r>
              <a:rPr lang="en-US" sz="2000" dirty="0" err="1"/>
              <a:t>sve</a:t>
            </a:r>
            <a:r>
              <a:rPr lang="en-US" sz="2000" dirty="0"/>
              <a:t> do </a:t>
            </a:r>
            <a:r>
              <a:rPr lang="en-US" sz="2000" dirty="0" err="1"/>
              <a:t>svetlo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tamno</a:t>
            </a:r>
            <a:r>
              <a:rPr lang="en-US" sz="2000" dirty="0"/>
              <a:t> </a:t>
            </a:r>
            <a:r>
              <a:rPr lang="en-US" sz="2000" dirty="0" err="1"/>
              <a:t>mrke</a:t>
            </a:r>
            <a:r>
              <a:rPr lang="en-US" sz="2000" dirty="0"/>
              <a:t>. U </a:t>
            </a:r>
            <a:r>
              <a:rPr lang="en-US" sz="2000" dirty="0" err="1"/>
              <a:t>fazi</a:t>
            </a:r>
            <a:r>
              <a:rPr lang="en-US" sz="2000" dirty="0"/>
              <a:t> </a:t>
            </a:r>
            <a:r>
              <a:rPr lang="en-US" sz="2000" dirty="0" err="1"/>
              <a:t>kontaminacije</a:t>
            </a:r>
            <a:r>
              <a:rPr lang="en-US" sz="2000" dirty="0"/>
              <a:t> </a:t>
            </a:r>
            <a:r>
              <a:rPr lang="en-US" sz="2000" dirty="0" err="1"/>
              <a:t>mikroorganizmima</a:t>
            </a:r>
            <a:r>
              <a:rPr lang="en-US" sz="2000" dirty="0"/>
              <a:t>, </a:t>
            </a:r>
            <a:r>
              <a:rPr lang="en-US" sz="2000" dirty="0" err="1"/>
              <a:t>najpre</a:t>
            </a:r>
            <a:r>
              <a:rPr lang="en-US" sz="2000" dirty="0"/>
              <a:t> </a:t>
            </a:r>
            <a:r>
              <a:rPr lang="en-US" sz="2000" dirty="0" err="1"/>
              <a:t>potamni</a:t>
            </a:r>
            <a:r>
              <a:rPr lang="en-US" sz="2000" dirty="0"/>
              <a:t> </a:t>
            </a:r>
            <a:r>
              <a:rPr lang="en-US" sz="2000" dirty="0" err="1"/>
              <a:t>vrh</a:t>
            </a:r>
            <a:r>
              <a:rPr lang="en-US" sz="2000" dirty="0"/>
              <a:t> </a:t>
            </a:r>
            <a:r>
              <a:rPr lang="en-US" sz="2000" dirty="0" err="1"/>
              <a:t>zrnastih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, </a:t>
            </a:r>
            <a:r>
              <a:rPr lang="en-US" sz="2000" dirty="0" err="1"/>
              <a:t>što</a:t>
            </a:r>
            <a:r>
              <a:rPr lang="en-US" sz="2000" dirty="0"/>
              <a:t> </a:t>
            </a:r>
            <a:r>
              <a:rPr lang="en-US" sz="2000" dirty="0" err="1"/>
              <a:t>predstavlja</a:t>
            </a:r>
            <a:r>
              <a:rPr lang="en-US" sz="2000" dirty="0"/>
              <a:t> </a:t>
            </a:r>
            <a:r>
              <a:rPr lang="en-US" sz="2000" dirty="0" err="1"/>
              <a:t>indikator</a:t>
            </a:r>
            <a:r>
              <a:rPr lang="en-US" sz="2000" dirty="0"/>
              <a:t> </a:t>
            </a:r>
            <a:r>
              <a:rPr lang="en-US" sz="2000" dirty="0" err="1"/>
              <a:t>početnog</a:t>
            </a:r>
            <a:r>
              <a:rPr lang="en-US" sz="2000" dirty="0"/>
              <a:t> </a:t>
            </a:r>
            <a:r>
              <a:rPr lang="en-US" sz="2000" dirty="0" err="1"/>
              <a:t>kvara</a:t>
            </a:r>
            <a:r>
              <a:rPr lang="en-US" sz="2000" dirty="0"/>
              <a:t>.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b="1" dirty="0" err="1"/>
              <a:t>Sjaj</a:t>
            </a:r>
            <a:r>
              <a:rPr lang="en-US" sz="2000" dirty="0"/>
              <a:t> </a:t>
            </a:r>
            <a:r>
              <a:rPr lang="en-US" sz="2000" dirty="0" err="1"/>
              <a:t>zrna</a:t>
            </a:r>
            <a:r>
              <a:rPr lang="en-US" sz="2000" dirty="0"/>
              <a:t> je </a:t>
            </a:r>
            <a:r>
              <a:rPr lang="en-US" sz="2000" dirty="0" err="1"/>
              <a:t>specifično</a:t>
            </a:r>
            <a:r>
              <a:rPr lang="en-US" sz="2000" dirty="0"/>
              <a:t> </a:t>
            </a:r>
            <a:r>
              <a:rPr lang="en-US" sz="2000" dirty="0" err="1"/>
              <a:t>svojstvo</a:t>
            </a:r>
            <a:r>
              <a:rPr lang="en-US" sz="2000" dirty="0"/>
              <a:t> </a:t>
            </a:r>
            <a:r>
              <a:rPr lang="en-US" sz="2000" dirty="0" err="1"/>
              <a:t>zrnaste</a:t>
            </a:r>
            <a:r>
              <a:rPr lang="en-US" sz="2000" dirty="0"/>
              <a:t> </a:t>
            </a:r>
            <a:r>
              <a:rPr lang="en-US" sz="2000" dirty="0" err="1"/>
              <a:t>hrane</a:t>
            </a:r>
            <a:r>
              <a:rPr lang="en-US" sz="2000" dirty="0"/>
              <a:t> </a:t>
            </a:r>
            <a:r>
              <a:rPr lang="en-US" sz="2000" dirty="0" err="1"/>
              <a:t>koje</a:t>
            </a:r>
            <a:r>
              <a:rPr lang="en-US" sz="2000" dirty="0"/>
              <a:t> se </a:t>
            </a:r>
            <a:r>
              <a:rPr lang="en-US" sz="2000" dirty="0" err="1"/>
              <a:t>lako</a:t>
            </a:r>
            <a:r>
              <a:rPr lang="en-US" sz="2000" dirty="0"/>
              <a:t> </a:t>
            </a:r>
            <a:r>
              <a:rPr lang="en-US" sz="2000" dirty="0" err="1"/>
              <a:t>uočava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zdravom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kvalitetnom</a:t>
            </a:r>
            <a:r>
              <a:rPr lang="en-US" sz="2000" dirty="0"/>
              <a:t> </a:t>
            </a:r>
            <a:r>
              <a:rPr lang="en-US" sz="2000" dirty="0" err="1"/>
              <a:t>zrnu</a:t>
            </a:r>
            <a:r>
              <a:rPr lang="en-US" sz="2000" dirty="0"/>
              <a:t>, a </a:t>
            </a:r>
            <a:r>
              <a:rPr lang="en-US" sz="2000" dirty="0" err="1"/>
              <a:t>potiče</a:t>
            </a:r>
            <a:r>
              <a:rPr lang="en-US" sz="2000" dirty="0"/>
              <a:t> od </a:t>
            </a:r>
            <a:r>
              <a:rPr lang="en-US" sz="2000" dirty="0" err="1"/>
              <a:t>sloja</a:t>
            </a:r>
            <a:r>
              <a:rPr lang="en-US" sz="2000" dirty="0"/>
              <a:t> </a:t>
            </a:r>
            <a:r>
              <a:rPr lang="en-US" sz="2000" dirty="0" err="1"/>
              <a:t>kutikule</a:t>
            </a:r>
            <a:r>
              <a:rPr lang="en-US" sz="2000" dirty="0"/>
              <a:t>. </a:t>
            </a:r>
            <a:r>
              <a:rPr lang="en-US" sz="2000" dirty="0" err="1"/>
              <a:t>Promena</a:t>
            </a:r>
            <a:r>
              <a:rPr lang="en-US" sz="2000" dirty="0"/>
              <a:t> </a:t>
            </a:r>
            <a:r>
              <a:rPr lang="en-US" sz="2000" dirty="0" err="1"/>
              <a:t>sjaja</a:t>
            </a:r>
            <a:r>
              <a:rPr lang="en-US" sz="2000" dirty="0"/>
              <a:t> </a:t>
            </a:r>
            <a:r>
              <a:rPr lang="en-US" sz="2000" dirty="0" err="1"/>
              <a:t>može</a:t>
            </a:r>
            <a:r>
              <a:rPr lang="en-US" sz="2000" dirty="0"/>
              <a:t> da </a:t>
            </a:r>
            <a:r>
              <a:rPr lang="en-US" sz="2000" dirty="0" err="1"/>
              <a:t>ukaže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kvalitet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higijensko</a:t>
            </a:r>
            <a:r>
              <a:rPr lang="en-US" sz="2000" dirty="0"/>
              <a:t> </a:t>
            </a:r>
            <a:r>
              <a:rPr lang="en-US" sz="2000" dirty="0" err="1"/>
              <a:t>stanje</a:t>
            </a:r>
            <a:r>
              <a:rPr lang="en-US" sz="2000" dirty="0"/>
              <a:t> </a:t>
            </a:r>
            <a:r>
              <a:rPr lang="en-US" sz="2000" dirty="0" err="1"/>
              <a:t>zrna</a:t>
            </a:r>
            <a:r>
              <a:rPr lang="en-US" sz="2000" dirty="0"/>
              <a:t>. </a:t>
            </a:r>
            <a:r>
              <a:rPr lang="en-US" sz="2000" dirty="0" err="1"/>
              <a:t>Smanjen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potpuni</a:t>
            </a:r>
            <a:r>
              <a:rPr lang="en-US" sz="2000" dirty="0"/>
              <a:t> </a:t>
            </a:r>
            <a:r>
              <a:rPr lang="en-US" sz="2000" dirty="0" err="1"/>
              <a:t>nedostatak</a:t>
            </a:r>
            <a:r>
              <a:rPr lang="en-US" sz="2000" dirty="0"/>
              <a:t> </a:t>
            </a:r>
            <a:r>
              <a:rPr lang="en-US" sz="2000" dirty="0" err="1"/>
              <a:t>sjaja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oštećenu</a:t>
            </a:r>
            <a:r>
              <a:rPr lang="en-US" sz="2000" dirty="0"/>
              <a:t> </a:t>
            </a:r>
            <a:r>
              <a:rPr lang="en-US" sz="2000" dirty="0" err="1"/>
              <a:t>kutikulu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smanjenu</a:t>
            </a:r>
            <a:r>
              <a:rPr lang="en-US" sz="2000" dirty="0"/>
              <a:t> </a:t>
            </a:r>
            <a:r>
              <a:rPr lang="en-US" sz="2000" dirty="0" err="1"/>
              <a:t>otpornost</a:t>
            </a:r>
            <a:r>
              <a:rPr lang="en-US" sz="2000" dirty="0"/>
              <a:t> </a:t>
            </a:r>
            <a:r>
              <a:rPr lang="en-US" sz="2000" dirty="0" err="1"/>
              <a:t>zrna</a:t>
            </a:r>
            <a:r>
              <a:rPr lang="en-US" sz="2000" dirty="0"/>
              <a:t> </a:t>
            </a:r>
            <a:r>
              <a:rPr lang="en-US" sz="2000" dirty="0" err="1"/>
              <a:t>prema</a:t>
            </a:r>
            <a:r>
              <a:rPr lang="en-US" sz="2000" dirty="0"/>
              <a:t> </a:t>
            </a:r>
            <a:r>
              <a:rPr lang="en-US" sz="2000" dirty="0" err="1"/>
              <a:t>spoljašnjim</a:t>
            </a:r>
            <a:r>
              <a:rPr lang="en-US" sz="2000" dirty="0"/>
              <a:t> </a:t>
            </a:r>
            <a:r>
              <a:rPr lang="en-US" sz="2000" dirty="0" err="1"/>
              <a:t>uticajima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slabiju</a:t>
            </a:r>
            <a:r>
              <a:rPr lang="en-US" sz="2000" dirty="0"/>
              <a:t> </a:t>
            </a:r>
            <a:r>
              <a:rPr lang="en-US" sz="2000" dirty="0" err="1"/>
              <a:t>zaštitu</a:t>
            </a:r>
            <a:r>
              <a:rPr lang="en-US" sz="2000" dirty="0"/>
              <a:t> </a:t>
            </a:r>
            <a:r>
              <a:rPr lang="en-US" sz="2000" dirty="0" err="1"/>
              <a:t>prema</a:t>
            </a:r>
            <a:r>
              <a:rPr lang="en-US" sz="2000" dirty="0"/>
              <a:t> </a:t>
            </a:r>
            <a:r>
              <a:rPr lang="en-US" sz="2000" dirty="0" err="1"/>
              <a:t>prodoru</a:t>
            </a:r>
            <a:r>
              <a:rPr lang="en-US" sz="2000" dirty="0"/>
              <a:t> </a:t>
            </a:r>
            <a:r>
              <a:rPr lang="en-US" sz="2000" dirty="0" err="1"/>
              <a:t>mikroorganizama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oštećenost</a:t>
            </a:r>
            <a:r>
              <a:rPr lang="en-US" sz="2000" dirty="0"/>
              <a:t> </a:t>
            </a:r>
            <a:r>
              <a:rPr lang="en-US" sz="2000" dirty="0" err="1"/>
              <a:t>parazitima</a:t>
            </a:r>
            <a:r>
              <a:rPr lang="en-US" sz="2000" dirty="0"/>
              <a:t>. Pored toga, </a:t>
            </a:r>
            <a:r>
              <a:rPr lang="en-US" sz="2000" dirty="0" err="1"/>
              <a:t>zrna</a:t>
            </a:r>
            <a:r>
              <a:rPr lang="en-US" sz="2000" dirty="0"/>
              <a:t> </a:t>
            </a:r>
            <a:r>
              <a:rPr lang="en-US" sz="2000" dirty="0" err="1"/>
              <a:t>manjeg</a:t>
            </a:r>
            <a:r>
              <a:rPr lang="en-US" sz="2000" dirty="0"/>
              <a:t> </a:t>
            </a:r>
            <a:r>
              <a:rPr lang="en-US" sz="2000" dirty="0" err="1"/>
              <a:t>sjaja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potpuno</a:t>
            </a:r>
            <a:r>
              <a:rPr lang="en-US" sz="2000" dirty="0"/>
              <a:t> bez </a:t>
            </a:r>
            <a:r>
              <a:rPr lang="en-US" sz="2000" dirty="0" err="1"/>
              <a:t>njega</a:t>
            </a:r>
            <a:r>
              <a:rPr lang="en-US" sz="2000" dirty="0"/>
              <a:t>, </a:t>
            </a:r>
            <a:r>
              <a:rPr lang="en-US" sz="2000" dirty="0" err="1"/>
              <a:t>obično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nezrela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vlažnija</a:t>
            </a:r>
            <a:r>
              <a:rPr lang="en-US" sz="2000" dirty="0"/>
              <a:t>. </a:t>
            </a:r>
            <a:r>
              <a:rPr lang="en-US" sz="2000" dirty="0" err="1"/>
              <a:t>Povećan</a:t>
            </a:r>
            <a:r>
              <a:rPr lang="en-US" sz="2000" dirty="0"/>
              <a:t> </a:t>
            </a:r>
            <a:r>
              <a:rPr lang="en-US" sz="2000" dirty="0" err="1"/>
              <a:t>sjaj</a:t>
            </a:r>
            <a:r>
              <a:rPr lang="en-US" sz="2000" dirty="0"/>
              <a:t> </a:t>
            </a:r>
            <a:r>
              <a:rPr lang="en-US" sz="2000" dirty="0" err="1"/>
              <a:t>može</a:t>
            </a:r>
            <a:r>
              <a:rPr lang="en-US" sz="2000" dirty="0"/>
              <a:t> da </a:t>
            </a:r>
            <a:r>
              <a:rPr lang="en-US" sz="2000" dirty="0" err="1"/>
              <a:t>bude</a:t>
            </a:r>
            <a:r>
              <a:rPr lang="en-US" sz="2000" dirty="0"/>
              <a:t> </a:t>
            </a:r>
            <a:r>
              <a:rPr lang="en-US" sz="2000" dirty="0" err="1"/>
              <a:t>posledica</a:t>
            </a:r>
            <a:r>
              <a:rPr lang="en-US" sz="2000" dirty="0"/>
              <a:t> </a:t>
            </a:r>
            <a:r>
              <a:rPr lang="en-US" sz="2000" dirty="0" err="1"/>
              <a:t>nestručnog</a:t>
            </a:r>
            <a:r>
              <a:rPr lang="en-US" sz="2000" dirty="0"/>
              <a:t> </a:t>
            </a:r>
            <a:r>
              <a:rPr lang="en-US" sz="2000" dirty="0" err="1"/>
              <a:t>korišćenja</a:t>
            </a:r>
            <a:r>
              <a:rPr lang="en-US" sz="2000" dirty="0"/>
              <a:t> </a:t>
            </a:r>
            <a:r>
              <a:rPr lang="en-US" sz="2000" dirty="0" err="1"/>
              <a:t>sredstava</a:t>
            </a:r>
            <a:r>
              <a:rPr lang="en-US" sz="2000" dirty="0"/>
              <a:t> za </a:t>
            </a:r>
            <a:r>
              <a:rPr lang="en-US" sz="2000" dirty="0" err="1"/>
              <a:t>zaštitu</a:t>
            </a:r>
            <a:r>
              <a:rPr lang="en-US" sz="2000" dirty="0"/>
              <a:t> </a:t>
            </a:r>
            <a:r>
              <a:rPr lang="en-US" sz="2000" dirty="0" err="1"/>
              <a:t>zrna</a:t>
            </a:r>
            <a:r>
              <a:rPr lang="en-US" sz="2000" dirty="0"/>
              <a:t> u </a:t>
            </a:r>
            <a:r>
              <a:rPr lang="en-US" sz="2000" dirty="0" err="1"/>
              <a:t>skladištima</a:t>
            </a:r>
            <a:r>
              <a:rPr lang="en-US" sz="2000" dirty="0"/>
              <a:t>.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b="1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zrnastih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 </a:t>
            </a:r>
            <a:r>
              <a:rPr lang="en-US" sz="2000" dirty="0" err="1"/>
              <a:t>zavisi</a:t>
            </a:r>
            <a:r>
              <a:rPr lang="en-US" sz="2000" dirty="0"/>
              <a:t> od </a:t>
            </a:r>
            <a:r>
              <a:rPr lang="en-US" sz="2000" dirty="0" err="1"/>
              <a:t>vrste</a:t>
            </a:r>
            <a:r>
              <a:rPr lang="en-US" sz="2000" dirty="0"/>
              <a:t> </a:t>
            </a:r>
            <a:r>
              <a:rPr lang="en-US" sz="2000" dirty="0" err="1"/>
              <a:t>sirovine</a:t>
            </a:r>
            <a:r>
              <a:rPr lang="en-US" sz="2000" dirty="0"/>
              <a:t>. </a:t>
            </a:r>
            <a:r>
              <a:rPr lang="en-US" sz="2000" dirty="0" err="1"/>
              <a:t>Većina</a:t>
            </a:r>
            <a:r>
              <a:rPr lang="en-US" sz="2000" dirty="0"/>
              <a:t> </a:t>
            </a:r>
            <a:r>
              <a:rPr lang="en-US" sz="2000" dirty="0" err="1"/>
              <a:t>zrnastih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 </a:t>
            </a:r>
            <a:r>
              <a:rPr lang="en-US" sz="2000" dirty="0" err="1"/>
              <a:t>poseduje</a:t>
            </a:r>
            <a:r>
              <a:rPr lang="en-US" sz="2000" dirty="0"/>
              <a:t> </a:t>
            </a:r>
            <a:r>
              <a:rPr lang="en-US" sz="2000" dirty="0" err="1"/>
              <a:t>prijatan</a:t>
            </a:r>
            <a:r>
              <a:rPr lang="en-US" sz="2000" dirty="0"/>
              <a:t> </a:t>
            </a:r>
            <a:r>
              <a:rPr lang="en-US" sz="2000" dirty="0" err="1"/>
              <a:t>miris</a:t>
            </a:r>
            <a:r>
              <a:rPr lang="en-US" sz="2000" dirty="0"/>
              <a:t>. U </a:t>
            </a:r>
            <a:r>
              <a:rPr lang="en-US" sz="2000" dirty="0" err="1"/>
              <a:t>uslovima</a:t>
            </a:r>
            <a:r>
              <a:rPr lang="en-US" sz="2000" dirty="0"/>
              <a:t> </a:t>
            </a:r>
            <a:r>
              <a:rPr lang="en-US" sz="2000" dirty="0" err="1"/>
              <a:t>nepravilnog</a:t>
            </a:r>
            <a:r>
              <a:rPr lang="en-US" sz="2000" dirty="0"/>
              <a:t> </a:t>
            </a:r>
            <a:r>
              <a:rPr lang="en-US" sz="2000" dirty="0" err="1"/>
              <a:t>skladištenja</a:t>
            </a:r>
            <a:r>
              <a:rPr lang="en-US" sz="2000" dirty="0"/>
              <a:t>, </a:t>
            </a:r>
            <a:r>
              <a:rPr lang="en-US" sz="2000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ovih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 se </a:t>
            </a:r>
            <a:r>
              <a:rPr lang="en-US" sz="2000" dirty="0" err="1"/>
              <a:t>brzo</a:t>
            </a:r>
            <a:r>
              <a:rPr lang="en-US" sz="2000" dirty="0"/>
              <a:t> </a:t>
            </a:r>
            <a:r>
              <a:rPr lang="en-US" sz="2000" dirty="0" err="1"/>
              <a:t>menja</a:t>
            </a:r>
            <a:r>
              <a:rPr lang="en-US" sz="2000" dirty="0"/>
              <a:t>, </a:t>
            </a:r>
            <a:r>
              <a:rPr lang="en-US" sz="2000" dirty="0" err="1"/>
              <a:t>što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početni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uznapredovali</a:t>
            </a:r>
            <a:r>
              <a:rPr lang="en-US" sz="2000" dirty="0"/>
              <a:t> </a:t>
            </a:r>
            <a:r>
              <a:rPr lang="en-US" sz="2000" dirty="0" err="1"/>
              <a:t>stepen</a:t>
            </a:r>
            <a:r>
              <a:rPr lang="en-US" sz="2000" dirty="0"/>
              <a:t> </a:t>
            </a:r>
            <a:r>
              <a:rPr lang="en-US" sz="2000" dirty="0" err="1"/>
              <a:t>kvara</a:t>
            </a:r>
            <a:r>
              <a:rPr lang="en-US" sz="2000" dirty="0"/>
              <a:t>. </a:t>
            </a:r>
            <a:r>
              <a:rPr lang="en-US" sz="2000" dirty="0" err="1"/>
              <a:t>Zrna</a:t>
            </a:r>
            <a:r>
              <a:rPr lang="en-US" sz="2000" dirty="0"/>
              <a:t> </a:t>
            </a:r>
            <a:r>
              <a:rPr lang="en-US" sz="2000" dirty="0" err="1"/>
              <a:t>napadnuta</a:t>
            </a:r>
            <a:r>
              <a:rPr lang="en-US" sz="2000" dirty="0"/>
              <a:t> </a:t>
            </a:r>
            <a:r>
              <a:rPr lang="en-US" sz="2000" dirty="0" err="1"/>
              <a:t>mikroorganizmima</a:t>
            </a:r>
            <a:r>
              <a:rPr lang="en-US" sz="2000" dirty="0"/>
              <a:t> </a:t>
            </a:r>
            <a:r>
              <a:rPr lang="en-US" sz="2000" dirty="0" err="1"/>
              <a:t>imaju</a:t>
            </a:r>
            <a:r>
              <a:rPr lang="en-US" sz="2000" dirty="0"/>
              <a:t> </a:t>
            </a:r>
            <a:r>
              <a:rPr lang="en-US" sz="2000" dirty="0" err="1"/>
              <a:t>izmenjen</a:t>
            </a:r>
            <a:r>
              <a:rPr lang="en-US" sz="2000" dirty="0"/>
              <a:t>, </a:t>
            </a:r>
            <a:r>
              <a:rPr lang="en-US" sz="2000" dirty="0" err="1"/>
              <a:t>neprijatan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zagušljiv</a:t>
            </a:r>
            <a:r>
              <a:rPr lang="en-US" sz="2000" dirty="0"/>
              <a:t> </a:t>
            </a:r>
            <a:r>
              <a:rPr lang="en-US" sz="2000" dirty="0" err="1"/>
              <a:t>miris</a:t>
            </a:r>
            <a:r>
              <a:rPr lang="en-US" sz="2000" dirty="0"/>
              <a:t> (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buđ</a:t>
            </a:r>
            <a:r>
              <a:rPr lang="en-US" sz="2000" dirty="0"/>
              <a:t>). </a:t>
            </a:r>
            <a:r>
              <a:rPr lang="en-US" sz="2000" dirty="0" err="1"/>
              <a:t>Intenzivniji</a:t>
            </a:r>
            <a:r>
              <a:rPr lang="en-US" sz="2000" dirty="0"/>
              <a:t> </a:t>
            </a:r>
            <a:r>
              <a:rPr lang="en-US" sz="2000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zemlju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nepravilno</a:t>
            </a:r>
            <a:r>
              <a:rPr lang="en-US" sz="2000" dirty="0"/>
              <a:t> </a:t>
            </a:r>
            <a:r>
              <a:rPr lang="en-US" sz="2000" dirty="0" err="1"/>
              <a:t>sklađištenje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vlažnom</a:t>
            </a:r>
            <a:r>
              <a:rPr lang="en-US" sz="2000" dirty="0"/>
              <a:t> (</a:t>
            </a:r>
            <a:r>
              <a:rPr lang="en-US" sz="2000" dirty="0" err="1"/>
              <a:t>zemljanom</a:t>
            </a:r>
            <a:r>
              <a:rPr lang="en-US" sz="2000" dirty="0"/>
              <a:t>) </a:t>
            </a:r>
            <a:r>
              <a:rPr lang="en-US" sz="2000" dirty="0" err="1"/>
              <a:t>podu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zagadenje</a:t>
            </a:r>
            <a:r>
              <a:rPr lang="en-US" sz="2000" dirty="0"/>
              <a:t> </a:t>
            </a:r>
            <a:r>
              <a:rPr lang="en-US" sz="2000" dirty="0" err="1"/>
              <a:t>bakterijama</a:t>
            </a:r>
            <a:r>
              <a:rPr lang="en-US" sz="2000" dirty="0"/>
              <a:t> </a:t>
            </a:r>
            <a:r>
              <a:rPr lang="en-US" sz="2000" dirty="0" err="1"/>
              <a:t>tla</a:t>
            </a:r>
            <a:r>
              <a:rPr lang="en-US" sz="2000" dirty="0"/>
              <a:t>. </a:t>
            </a:r>
            <a:r>
              <a:rPr lang="en-US" sz="2000" dirty="0" err="1"/>
              <a:t>Intenzivan</a:t>
            </a:r>
            <a:r>
              <a:rPr lang="en-US" sz="2000" dirty="0"/>
              <a:t> </a:t>
            </a:r>
            <a:r>
              <a:rPr lang="en-US" sz="2000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alkohol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uznapredovalo</a:t>
            </a:r>
            <a:r>
              <a:rPr lang="en-US" sz="2000" dirty="0"/>
              <a:t> </a:t>
            </a:r>
            <a:r>
              <a:rPr lang="en-US" sz="2000" dirty="0" err="1"/>
              <a:t>previranje</a:t>
            </a:r>
            <a:r>
              <a:rPr lang="en-US" sz="2000" dirty="0"/>
              <a:t> </a:t>
            </a:r>
            <a:r>
              <a:rPr lang="en-US" sz="2000" dirty="0" err="1"/>
              <a:t>ugljenih</a:t>
            </a:r>
            <a:r>
              <a:rPr lang="en-US" sz="2000" dirty="0"/>
              <a:t> </a:t>
            </a:r>
            <a:r>
              <a:rPr lang="en-US" sz="2000" dirty="0" err="1"/>
              <a:t>hidrata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visok</a:t>
            </a:r>
            <a:r>
              <a:rPr lang="en-US" sz="2000" dirty="0"/>
              <a:t> </a:t>
            </a:r>
            <a:r>
              <a:rPr lang="en-US" sz="2000" dirty="0" err="1"/>
              <a:t>sadržaj</a:t>
            </a:r>
            <a:r>
              <a:rPr lang="en-US" sz="2000" dirty="0"/>
              <a:t> </a:t>
            </a:r>
            <a:r>
              <a:rPr lang="en-US" sz="2000" dirty="0" err="1"/>
              <a:t>alkohola</a:t>
            </a:r>
            <a:r>
              <a:rPr lang="en-US" sz="2000" dirty="0"/>
              <a:t>, </a:t>
            </a:r>
            <a:r>
              <a:rPr lang="en-US" sz="2000" dirty="0" err="1"/>
              <a:t>što</a:t>
            </a:r>
            <a:r>
              <a:rPr lang="en-US" sz="2000" dirty="0"/>
              <a:t> </a:t>
            </a:r>
            <a:r>
              <a:rPr lang="en-US" sz="2000" dirty="0" err="1"/>
              <a:t>može</a:t>
            </a:r>
            <a:r>
              <a:rPr lang="en-US" sz="2000" dirty="0"/>
              <a:t> da </a:t>
            </a:r>
            <a:r>
              <a:rPr lang="en-US" sz="2000" dirty="0" err="1"/>
              <a:t>izazove</a:t>
            </a:r>
            <a:r>
              <a:rPr lang="en-US" sz="2000" dirty="0"/>
              <a:t> </a:t>
            </a:r>
            <a:r>
              <a:rPr lang="en-US" sz="2000" dirty="0" err="1"/>
              <a:t>poremećaj</a:t>
            </a:r>
            <a:r>
              <a:rPr lang="en-US" sz="2000" dirty="0"/>
              <a:t> </a:t>
            </a:r>
            <a:r>
              <a:rPr lang="en-US" sz="2000" dirty="0" err="1"/>
              <a:t>zdravstvenog</a:t>
            </a:r>
            <a:r>
              <a:rPr lang="en-US" sz="2000" dirty="0"/>
              <a:t> </a:t>
            </a:r>
            <a:r>
              <a:rPr lang="en-US" sz="2000" dirty="0" err="1"/>
              <a:t>stanja</a:t>
            </a:r>
            <a:r>
              <a:rPr lang="en-US" sz="2000" dirty="0"/>
              <a:t> </a:t>
            </a:r>
            <a:r>
              <a:rPr lang="en-US" sz="2000" dirty="0" err="1"/>
              <a:t>kod</a:t>
            </a:r>
            <a:r>
              <a:rPr lang="en-US" sz="2000" dirty="0"/>
              <a:t> </a:t>
            </a:r>
            <a:r>
              <a:rPr lang="en-US" sz="2000" dirty="0" err="1"/>
              <a:t>životinja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5994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794039-672A-4D3A-9736-C774F339CC2F}"/>
              </a:ext>
            </a:extLst>
          </p:cNvPr>
          <p:cNvSpPr/>
          <p:nvPr/>
        </p:nvSpPr>
        <p:spPr>
          <a:xfrm>
            <a:off x="118872" y="25245"/>
            <a:ext cx="118140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err="1"/>
              <a:t>Ukus</a:t>
            </a:r>
            <a:r>
              <a:rPr lang="en-US" sz="2000" dirty="0"/>
              <a:t> </a:t>
            </a:r>
            <a:r>
              <a:rPr lang="en-US" sz="2000" dirty="0" err="1"/>
              <a:t>zrnastih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 je </a:t>
            </a:r>
            <a:r>
              <a:rPr lang="en-US" sz="2000" dirty="0" err="1"/>
              <a:t>prijatan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životinje</a:t>
            </a:r>
            <a:r>
              <a:rPr lang="en-US" sz="2000" dirty="0"/>
              <a:t> </a:t>
            </a:r>
            <a:r>
              <a:rPr lang="en-US" sz="2000" dirty="0" err="1"/>
              <a:t>ih</a:t>
            </a:r>
            <a:r>
              <a:rPr lang="en-US" sz="2000" dirty="0"/>
              <a:t> </a:t>
            </a:r>
            <a:r>
              <a:rPr lang="en-US" sz="2000" dirty="0" err="1"/>
              <a:t>rado</a:t>
            </a:r>
            <a:r>
              <a:rPr lang="en-US" sz="2000" dirty="0"/>
              <a:t> </a:t>
            </a:r>
            <a:r>
              <a:rPr lang="en-US" sz="2000" dirty="0" err="1"/>
              <a:t>konzumiraju</a:t>
            </a:r>
            <a:r>
              <a:rPr lang="en-US" sz="2000" dirty="0"/>
              <a:t>. </a:t>
            </a:r>
            <a:r>
              <a:rPr lang="en-US" sz="2000" dirty="0" err="1"/>
              <a:t>Većina</a:t>
            </a:r>
            <a:r>
              <a:rPr lang="en-US" sz="2000" dirty="0"/>
              <a:t> </a:t>
            </a:r>
            <a:r>
              <a:rPr lang="en-US" sz="2000" dirty="0" err="1"/>
              <a:t>leptirnjača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zrna</a:t>
            </a:r>
            <a:r>
              <a:rPr lang="en-US" sz="2000" dirty="0"/>
              <a:t> </a:t>
            </a:r>
            <a:r>
              <a:rPr lang="en-US" sz="2000" dirty="0" err="1"/>
              <a:t>žita</a:t>
            </a:r>
            <a:r>
              <a:rPr lang="en-US" sz="2000" dirty="0"/>
              <a:t> </a:t>
            </a:r>
            <a:r>
              <a:rPr lang="en-US" sz="2000" dirty="0" err="1"/>
              <a:t>poseduju</a:t>
            </a:r>
            <a:r>
              <a:rPr lang="en-US" sz="2000" dirty="0"/>
              <a:t> </a:t>
            </a:r>
            <a:r>
              <a:rPr lang="en-US" sz="2000" dirty="0" err="1"/>
              <a:t>slatkomlečan</a:t>
            </a:r>
            <a:r>
              <a:rPr lang="en-US" sz="2000" dirty="0"/>
              <a:t> </a:t>
            </a:r>
            <a:r>
              <a:rPr lang="en-US" sz="2000" dirty="0" err="1"/>
              <a:t>ukus</a:t>
            </a:r>
            <a:r>
              <a:rPr lang="en-US" sz="2000" dirty="0"/>
              <a:t>, </a:t>
            </a:r>
            <a:r>
              <a:rPr lang="en-US" sz="2000" dirty="0" err="1"/>
              <a:t>mada</a:t>
            </a:r>
            <a:r>
              <a:rPr lang="en-US" sz="2000" dirty="0"/>
              <a:t> </a:t>
            </a:r>
            <a:r>
              <a:rPr lang="en-US" sz="2000" dirty="0" err="1"/>
              <a:t>kod</a:t>
            </a:r>
            <a:r>
              <a:rPr lang="en-US" sz="2000" dirty="0"/>
              <a:t> </a:t>
            </a:r>
            <a:r>
              <a:rPr lang="en-US" sz="2000" dirty="0" err="1"/>
              <a:t>pojedinih</a:t>
            </a:r>
            <a:r>
              <a:rPr lang="en-US" sz="2000" dirty="0"/>
              <a:t> </a:t>
            </a:r>
            <a:r>
              <a:rPr lang="en-US" sz="2000" dirty="0" err="1"/>
              <a:t>vrsta</a:t>
            </a:r>
            <a:r>
              <a:rPr lang="en-US" sz="2000" dirty="0"/>
              <a:t> </a:t>
            </a:r>
            <a:r>
              <a:rPr lang="en-US" sz="2000" dirty="0" err="1"/>
              <a:t>leptirnjača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semenja</a:t>
            </a:r>
            <a:r>
              <a:rPr lang="en-US" sz="2000" dirty="0"/>
              <a:t> </a:t>
            </a:r>
            <a:r>
              <a:rPr lang="en-US" sz="2000" dirty="0" err="1"/>
              <a:t>uljarica</a:t>
            </a:r>
            <a:r>
              <a:rPr lang="en-US" sz="2000" dirty="0"/>
              <a:t>, </a:t>
            </a:r>
            <a:r>
              <a:rPr lang="en-US" sz="2000" dirty="0" err="1"/>
              <a:t>ukus</a:t>
            </a:r>
            <a:r>
              <a:rPr lang="en-US" sz="2000" dirty="0"/>
              <a:t> </a:t>
            </a:r>
            <a:r>
              <a:rPr lang="en-US" sz="2000" dirty="0" err="1"/>
              <a:t>može</a:t>
            </a:r>
            <a:r>
              <a:rPr lang="en-US" sz="2000" dirty="0"/>
              <a:t> da </a:t>
            </a:r>
            <a:r>
              <a:rPr lang="en-US" sz="2000" dirty="0" err="1"/>
              <a:t>bude</a:t>
            </a:r>
            <a:r>
              <a:rPr lang="en-US" sz="2000" dirty="0"/>
              <a:t> </a:t>
            </a:r>
            <a:r>
              <a:rPr lang="en-US" sz="2000" dirty="0" err="1"/>
              <a:t>nagorak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otužan</a:t>
            </a:r>
            <a:r>
              <a:rPr lang="en-US" sz="2000" dirty="0"/>
              <a:t>. </a:t>
            </a:r>
            <a:r>
              <a:rPr lang="en-US" sz="2000" dirty="0" err="1"/>
              <a:t>Ukus</a:t>
            </a:r>
            <a:r>
              <a:rPr lang="en-US" sz="2000" dirty="0"/>
              <a:t> </a:t>
            </a:r>
            <a:r>
              <a:rPr lang="en-US" sz="2000" dirty="0" err="1"/>
              <a:t>može</a:t>
            </a:r>
            <a:r>
              <a:rPr lang="en-US" sz="2000" dirty="0"/>
              <a:t> da </a:t>
            </a:r>
            <a:r>
              <a:rPr lang="en-US" sz="2000" dirty="0" err="1"/>
              <a:t>bude</a:t>
            </a:r>
            <a:r>
              <a:rPr lang="en-US" sz="2000" dirty="0"/>
              <a:t> </a:t>
            </a:r>
            <a:r>
              <a:rPr lang="en-US" sz="2000" dirty="0" err="1"/>
              <a:t>izmenjen</a:t>
            </a:r>
            <a:r>
              <a:rPr lang="en-US" sz="2000" dirty="0"/>
              <a:t> (</a:t>
            </a:r>
            <a:r>
              <a:rPr lang="en-US" sz="2000" dirty="0" err="1"/>
              <a:t>nagorak</a:t>
            </a:r>
            <a:r>
              <a:rPr lang="en-US" sz="2000" dirty="0"/>
              <a:t>) </a:t>
            </a:r>
            <a:r>
              <a:rPr lang="en-US" sz="2000" dirty="0" err="1"/>
              <a:t>ukoliko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ova </a:t>
            </a:r>
            <a:r>
              <a:rPr lang="en-US" sz="2000" dirty="0" err="1"/>
              <a:t>hraniva</a:t>
            </a:r>
            <a:r>
              <a:rPr lang="en-US" sz="2000" dirty="0"/>
              <a:t> </a:t>
            </a:r>
            <a:r>
              <a:rPr lang="en-US" sz="2000" dirty="0" err="1"/>
              <a:t>kontaminirana</a:t>
            </a:r>
            <a:r>
              <a:rPr lang="en-US" sz="2000" dirty="0"/>
              <a:t> </a:t>
            </a:r>
            <a:r>
              <a:rPr lang="en-US" sz="2000" dirty="0" err="1"/>
              <a:t>većim</a:t>
            </a:r>
            <a:r>
              <a:rPr lang="en-US" sz="2000" dirty="0"/>
              <a:t> </a:t>
            </a:r>
            <a:r>
              <a:rPr lang="en-US" sz="2000" dirty="0" err="1"/>
              <a:t>brojem</a:t>
            </a:r>
            <a:r>
              <a:rPr lang="en-US" sz="2000" dirty="0"/>
              <a:t> </a:t>
            </a:r>
            <a:r>
              <a:rPr lang="en-US" sz="2000" dirty="0" err="1"/>
              <a:t>saprofitskih</a:t>
            </a:r>
            <a:r>
              <a:rPr lang="en-US" sz="2000" dirty="0"/>
              <a:t> </a:t>
            </a:r>
            <a:r>
              <a:rPr lang="en-US" sz="2000" dirty="0" err="1"/>
              <a:t>mikroorganizama</a:t>
            </a:r>
            <a:r>
              <a:rPr lang="en-US" sz="2000" dirty="0"/>
              <a:t>, </a:t>
            </a:r>
            <a:r>
              <a:rPr lang="en-US" sz="2000" dirty="0" err="1"/>
              <a:t>pri</a:t>
            </a:r>
            <a:r>
              <a:rPr lang="en-US" sz="2000" dirty="0"/>
              <a:t> </a:t>
            </a:r>
            <a:r>
              <a:rPr lang="en-US" sz="2000" dirty="0" err="1"/>
              <a:t>čemu</a:t>
            </a:r>
            <a:r>
              <a:rPr lang="en-US" sz="2000" dirty="0"/>
              <a:t> </a:t>
            </a:r>
            <a:r>
              <a:rPr lang="en-US" sz="2000" dirty="0" err="1"/>
              <a:t>dolazi</a:t>
            </a:r>
            <a:r>
              <a:rPr lang="en-US" sz="2000" dirty="0"/>
              <a:t> do </a:t>
            </a:r>
            <a:r>
              <a:rPr lang="en-US" sz="2000" dirty="0" err="1"/>
              <a:t>razlaganja</a:t>
            </a:r>
            <a:r>
              <a:rPr lang="en-US" sz="2000" dirty="0"/>
              <a:t> </a:t>
            </a:r>
            <a:r>
              <a:rPr lang="en-US" sz="2000" dirty="0" err="1"/>
              <a:t>organske</a:t>
            </a:r>
            <a:r>
              <a:rPr lang="en-US" sz="2000" dirty="0"/>
              <a:t> </a:t>
            </a:r>
            <a:r>
              <a:rPr lang="en-US" sz="2000" dirty="0" err="1"/>
              <a:t>materije</a:t>
            </a:r>
            <a:r>
              <a:rPr lang="en-US" sz="2000" dirty="0"/>
              <a:t>. </a:t>
            </a:r>
            <a:r>
              <a:rPr lang="en-US" sz="2000" dirty="0" err="1"/>
              <a:t>Nakiseo</a:t>
            </a:r>
            <a:r>
              <a:rPr lang="en-US" sz="2000" dirty="0"/>
              <a:t> </a:t>
            </a:r>
            <a:r>
              <a:rPr lang="en-US" sz="2000" dirty="0" err="1"/>
              <a:t>ukus</a:t>
            </a:r>
            <a:r>
              <a:rPr lang="en-US" sz="2000" dirty="0"/>
              <a:t> </a:t>
            </a:r>
            <a:r>
              <a:rPr lang="en-US" sz="2000" dirty="0" err="1"/>
              <a:t>zrnastih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 </a:t>
            </a:r>
            <a:r>
              <a:rPr lang="en-US" sz="2000" dirty="0" err="1"/>
              <a:t>govori</a:t>
            </a:r>
            <a:r>
              <a:rPr lang="en-US" sz="2000" dirty="0"/>
              <a:t> </a:t>
            </a:r>
            <a:r>
              <a:rPr lang="sr-Cyrl-RS" sz="2000" dirty="0"/>
              <a:t>о </a:t>
            </a:r>
            <a:r>
              <a:rPr lang="en-US" sz="2000" dirty="0" err="1"/>
              <a:t>razlaganju</a:t>
            </a:r>
            <a:r>
              <a:rPr lang="en-US" sz="2000" dirty="0"/>
              <a:t>, </a:t>
            </a:r>
            <a:r>
              <a:rPr lang="en-US" sz="2000" dirty="0" err="1"/>
              <a:t>odnosno</a:t>
            </a:r>
            <a:r>
              <a:rPr lang="en-US" sz="2000" dirty="0"/>
              <a:t> </a:t>
            </a:r>
            <a:r>
              <a:rPr lang="en-US" sz="2000" dirty="0" err="1"/>
              <a:t>previranju</a:t>
            </a:r>
            <a:r>
              <a:rPr lang="en-US" sz="2000" dirty="0"/>
              <a:t> </a:t>
            </a:r>
            <a:r>
              <a:rPr lang="en-US" sz="2000" dirty="0" err="1"/>
              <a:t>ugljenih</a:t>
            </a:r>
            <a:r>
              <a:rPr lang="en-US" sz="2000" dirty="0"/>
              <a:t> </a:t>
            </a:r>
            <a:r>
              <a:rPr lang="en-US" sz="2000" dirty="0" err="1"/>
              <a:t>hidrata</a:t>
            </a:r>
            <a:r>
              <a:rPr lang="en-US" sz="2000" dirty="0"/>
              <a:t>, a </a:t>
            </a:r>
            <a:r>
              <a:rPr lang="en-US" sz="2000" dirty="0" err="1"/>
              <a:t>intenzivno</a:t>
            </a:r>
            <a:r>
              <a:rPr lang="en-US" sz="2000" dirty="0"/>
              <a:t> </a:t>
            </a:r>
            <a:r>
              <a:rPr lang="en-US" sz="2000" dirty="0" err="1"/>
              <a:t>otužan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gorak</a:t>
            </a:r>
            <a:r>
              <a:rPr lang="en-US" sz="2000" dirty="0"/>
              <a:t> </a:t>
            </a:r>
            <a:r>
              <a:rPr lang="en-US" sz="2000" dirty="0" err="1"/>
              <a:t>ukus</a:t>
            </a:r>
            <a:r>
              <a:rPr lang="en-US" sz="2000" dirty="0"/>
              <a:t> </a:t>
            </a:r>
            <a:r>
              <a:rPr lang="en-US" sz="2000" dirty="0" err="1"/>
              <a:t>semenja</a:t>
            </a:r>
            <a:r>
              <a:rPr lang="en-US" sz="2000" dirty="0"/>
              <a:t> </a:t>
            </a:r>
            <a:r>
              <a:rPr lang="en-US" sz="2000" dirty="0" err="1"/>
              <a:t>uljarica</a:t>
            </a:r>
            <a:r>
              <a:rPr lang="en-US" sz="2000" dirty="0"/>
              <a:t>, </a:t>
            </a:r>
            <a:r>
              <a:rPr lang="sr-Cyrl-RS" sz="2000" dirty="0"/>
              <a:t>о </a:t>
            </a:r>
            <a:r>
              <a:rPr lang="en-US" sz="2000" dirty="0" err="1"/>
              <a:t>većem</a:t>
            </a:r>
            <a:r>
              <a:rPr lang="en-US" sz="2000" dirty="0"/>
              <a:t> </a:t>
            </a:r>
            <a:r>
              <a:rPr lang="en-US" sz="2000" dirty="0" err="1"/>
              <a:t>stepenu</a:t>
            </a:r>
            <a:r>
              <a:rPr lang="en-US" sz="2000" dirty="0"/>
              <a:t> </a:t>
            </a:r>
            <a:r>
              <a:rPr lang="en-US" sz="2000" dirty="0" err="1"/>
              <a:t>užegnuća</a:t>
            </a:r>
            <a:r>
              <a:rPr lang="en-US" sz="2000" dirty="0"/>
              <a:t> </a:t>
            </a:r>
            <a:r>
              <a:rPr lang="en-US" sz="2000" dirty="0" err="1"/>
              <a:t>masti</a:t>
            </a:r>
            <a:r>
              <a:rPr lang="en-US" sz="2000" dirty="0"/>
              <a:t>.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b="1" dirty="0" err="1"/>
              <a:t>Veličina</a:t>
            </a:r>
            <a:r>
              <a:rPr lang="en-US" sz="2000" dirty="0"/>
              <a:t> </a:t>
            </a:r>
            <a:r>
              <a:rPr lang="en-US" sz="2000" dirty="0" err="1"/>
              <a:t>pojedinih</a:t>
            </a:r>
            <a:r>
              <a:rPr lang="en-US" sz="2000" dirty="0"/>
              <a:t> </a:t>
            </a:r>
            <a:r>
              <a:rPr lang="en-US" sz="2000" dirty="0" err="1"/>
              <a:t>zrnastih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 je </a:t>
            </a:r>
            <a:r>
              <a:rPr lang="en-US" sz="2000" dirty="0" err="1"/>
              <a:t>bitna</a:t>
            </a:r>
            <a:r>
              <a:rPr lang="en-US" sz="2000" dirty="0"/>
              <a:t> </a:t>
            </a:r>
            <a:r>
              <a:rPr lang="en-US" sz="2000" dirty="0" err="1"/>
              <a:t>karakteristika</a:t>
            </a:r>
            <a:r>
              <a:rPr lang="en-US" sz="2000" dirty="0"/>
              <a:t> </a:t>
            </a:r>
            <a:r>
              <a:rPr lang="en-US" sz="2000" dirty="0" err="1"/>
              <a:t>koja</a:t>
            </a:r>
            <a:r>
              <a:rPr lang="en-US" sz="2000" dirty="0"/>
              <a:t> </a:t>
            </a:r>
            <a:r>
              <a:rPr lang="en-US" sz="2000" dirty="0" err="1"/>
              <a:t>treba</a:t>
            </a:r>
            <a:r>
              <a:rPr lang="en-US" sz="2000" dirty="0"/>
              <a:t> da se </a:t>
            </a:r>
            <a:r>
              <a:rPr lang="en-US" sz="2000" dirty="0" err="1"/>
              <a:t>uzme</a:t>
            </a:r>
            <a:r>
              <a:rPr lang="en-US" sz="2000" dirty="0"/>
              <a:t> u </a:t>
            </a:r>
            <a:r>
              <a:rPr lang="en-US" sz="2000" dirty="0" err="1"/>
              <a:t>obzir</a:t>
            </a:r>
            <a:r>
              <a:rPr lang="en-US" sz="2000" dirty="0"/>
              <a:t> </a:t>
            </a:r>
            <a:r>
              <a:rPr lang="en-US" sz="2000" dirty="0" err="1"/>
              <a:t>pri</a:t>
            </a:r>
            <a:r>
              <a:rPr lang="en-US" sz="2000" dirty="0"/>
              <a:t> </a:t>
            </a:r>
            <a:r>
              <a:rPr lang="en-US" sz="2000" dirty="0" err="1"/>
              <a:t>procenjivanju</a:t>
            </a:r>
            <a:r>
              <a:rPr lang="en-US" sz="2000" dirty="0"/>
              <a:t> </a:t>
            </a:r>
            <a:r>
              <a:rPr lang="en-US" sz="2000" dirty="0" err="1"/>
              <a:t>upotrebljivosti</a:t>
            </a:r>
            <a:r>
              <a:rPr lang="en-US" sz="2000" dirty="0"/>
              <a:t>, </a:t>
            </a:r>
            <a:r>
              <a:rPr lang="en-US" sz="2000" dirty="0" err="1"/>
              <a:t>jer</a:t>
            </a:r>
            <a:r>
              <a:rPr lang="en-US" sz="2000" dirty="0"/>
              <a:t> </a:t>
            </a:r>
            <a:r>
              <a:rPr lang="en-US" sz="2000" dirty="0" err="1"/>
              <a:t>bitno</a:t>
            </a:r>
            <a:r>
              <a:rPr lang="en-US" sz="2000" dirty="0"/>
              <a:t> </a:t>
            </a:r>
            <a:r>
              <a:rPr lang="en-US" sz="2000" dirty="0" err="1"/>
              <a:t>utiče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kvalitet</a:t>
            </a:r>
            <a:r>
              <a:rPr lang="en-US" sz="2000" dirty="0"/>
              <a:t>. </a:t>
            </a:r>
            <a:r>
              <a:rPr lang="en-US" sz="2000" dirty="0" err="1"/>
              <a:t>Dimenzije</a:t>
            </a:r>
            <a:r>
              <a:rPr lang="en-US" sz="2000" dirty="0"/>
              <a:t> </a:t>
            </a:r>
            <a:r>
              <a:rPr lang="en-US" sz="2000" dirty="0" err="1"/>
              <a:t>zrna</a:t>
            </a:r>
            <a:r>
              <a:rPr lang="en-US" sz="2000" dirty="0"/>
              <a:t> se </a:t>
            </a:r>
            <a:r>
              <a:rPr lang="en-US" sz="2000" dirty="0" err="1"/>
              <a:t>iskazuju</a:t>
            </a:r>
            <a:r>
              <a:rPr lang="en-US" sz="2000" dirty="0"/>
              <a:t> u </a:t>
            </a:r>
            <a:r>
              <a:rPr lang="en-US" sz="2000" dirty="0" err="1"/>
              <a:t>milimetrima</a:t>
            </a:r>
            <a:r>
              <a:rPr lang="en-US" sz="2000" dirty="0"/>
              <a:t>, a </a:t>
            </a:r>
            <a:r>
              <a:rPr lang="en-US" sz="2000" dirty="0" err="1"/>
              <a:t>osim</a:t>
            </a:r>
            <a:r>
              <a:rPr lang="en-US" sz="2000" dirty="0"/>
              <a:t> </a:t>
            </a:r>
            <a:r>
              <a:rPr lang="en-US" sz="2000" dirty="0" err="1"/>
              <a:t>slobodnom</a:t>
            </a:r>
            <a:r>
              <a:rPr lang="en-US" sz="2000" dirty="0"/>
              <a:t> </a:t>
            </a:r>
            <a:r>
              <a:rPr lang="en-US" sz="2000" dirty="0" err="1"/>
              <a:t>procenom</a:t>
            </a:r>
            <a:r>
              <a:rPr lang="en-US" sz="2000" dirty="0"/>
              <a:t>, </a:t>
            </a:r>
            <a:r>
              <a:rPr lang="en-US" sz="2000" dirty="0" err="1"/>
              <a:t>može</a:t>
            </a:r>
            <a:r>
              <a:rPr lang="en-US" sz="2000" dirty="0"/>
              <a:t> se </a:t>
            </a:r>
            <a:r>
              <a:rPr lang="en-US" sz="2000" dirty="0" err="1"/>
              <a:t>odrediti</a:t>
            </a:r>
            <a:r>
              <a:rPr lang="en-US" sz="2000" dirty="0"/>
              <a:t> </a:t>
            </a:r>
            <a:r>
              <a:rPr lang="en-US" sz="2000" dirty="0" err="1"/>
              <a:t>prosejavanjem</a:t>
            </a:r>
            <a:r>
              <a:rPr lang="en-US" sz="2000" dirty="0"/>
              <a:t> </a:t>
            </a:r>
            <a:r>
              <a:rPr lang="en-US" sz="2000" dirty="0" err="1"/>
              <a:t>kroz</a:t>
            </a:r>
            <a:r>
              <a:rPr lang="en-US" sz="2000" dirty="0"/>
              <a:t> </a:t>
            </a:r>
            <a:r>
              <a:rPr lang="en-US" sz="2000" dirty="0" err="1"/>
              <a:t>sita</a:t>
            </a:r>
            <a:r>
              <a:rPr lang="en-US" sz="2000" dirty="0"/>
              <a:t> </a:t>
            </a:r>
            <a:r>
              <a:rPr lang="en-US" sz="2000" dirty="0" err="1"/>
              <a:t>čija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okca</a:t>
            </a:r>
            <a:r>
              <a:rPr lang="en-US" sz="2000" dirty="0"/>
              <a:t> </a:t>
            </a:r>
            <a:r>
              <a:rPr lang="en-US" sz="2000" dirty="0" err="1"/>
              <a:t>različitog</a:t>
            </a:r>
            <a:r>
              <a:rPr lang="en-US" sz="2000" dirty="0"/>
              <a:t> </a:t>
            </a:r>
            <a:r>
              <a:rPr lang="en-US" sz="2000" dirty="0" err="1"/>
              <a:t>promera</a:t>
            </a:r>
            <a:r>
              <a:rPr lang="en-US" sz="2000" dirty="0"/>
              <a:t>. </a:t>
            </a:r>
            <a:r>
              <a:rPr lang="en-US" sz="2000" dirty="0" err="1"/>
              <a:t>Prosejavanjem</a:t>
            </a:r>
            <a:r>
              <a:rPr lang="en-US" sz="2000" dirty="0"/>
              <a:t> 100 g </a:t>
            </a:r>
            <a:r>
              <a:rPr lang="en-US" sz="2000" dirty="0" err="1"/>
              <a:t>zrnevlja</a:t>
            </a:r>
            <a:r>
              <a:rPr lang="en-US" sz="2000" dirty="0"/>
              <a:t>, </a:t>
            </a:r>
            <a:r>
              <a:rPr lang="en-US" sz="2000" dirty="0" err="1"/>
              <a:t>odvaja</a:t>
            </a:r>
            <a:r>
              <a:rPr lang="en-US" sz="2000" dirty="0"/>
              <a:t> se </a:t>
            </a:r>
            <a:r>
              <a:rPr lang="en-US" sz="2000" dirty="0" err="1"/>
              <a:t>svaka</a:t>
            </a:r>
            <a:r>
              <a:rPr lang="en-US" sz="2000" dirty="0"/>
              <a:t> </a:t>
            </a:r>
            <a:r>
              <a:rPr lang="en-US" sz="2000" dirty="0" err="1"/>
              <a:t>frakcija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meri</a:t>
            </a:r>
            <a:r>
              <a:rPr lang="en-US" sz="2000" dirty="0"/>
              <a:t>, </a:t>
            </a:r>
            <a:r>
              <a:rPr lang="en-US" sz="2000" dirty="0" err="1"/>
              <a:t>tako</a:t>
            </a:r>
            <a:r>
              <a:rPr lang="en-US" sz="2000" dirty="0"/>
              <a:t> da se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ovaj</a:t>
            </a:r>
            <a:r>
              <a:rPr lang="en-US" sz="2000" dirty="0"/>
              <a:t> </a:t>
            </a:r>
            <a:r>
              <a:rPr lang="en-US" sz="2000" dirty="0" err="1"/>
              <a:t>način</a:t>
            </a:r>
            <a:r>
              <a:rPr lang="en-US" sz="2000" dirty="0"/>
              <a:t> </a:t>
            </a:r>
            <a:r>
              <a:rPr lang="en-US" sz="2000" dirty="0" err="1"/>
              <a:t>utvrđuje</a:t>
            </a:r>
            <a:r>
              <a:rPr lang="en-US" sz="2000" dirty="0"/>
              <a:t> masa </a:t>
            </a:r>
            <a:r>
              <a:rPr lang="en-US" sz="2000" dirty="0" err="1"/>
              <a:t>zrna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odnos</a:t>
            </a:r>
            <a:r>
              <a:rPr lang="en-US" sz="2000" dirty="0"/>
              <a:t> </a:t>
            </a:r>
            <a:r>
              <a:rPr lang="en-US" sz="2000" dirty="0" err="1"/>
              <a:t>zrnevlja</a:t>
            </a:r>
            <a:r>
              <a:rPr lang="en-US" sz="2000" dirty="0"/>
              <a:t> </a:t>
            </a:r>
            <a:r>
              <a:rPr lang="en-US" sz="2000" dirty="0" err="1"/>
              <a:t>različite</a:t>
            </a:r>
            <a:r>
              <a:rPr lang="en-US" sz="2000" dirty="0"/>
              <a:t> </a:t>
            </a:r>
            <a:r>
              <a:rPr lang="en-US" sz="2000" dirty="0" err="1"/>
              <a:t>veličine</a:t>
            </a:r>
            <a:r>
              <a:rPr lang="en-US" sz="2000" dirty="0"/>
              <a:t>. </a:t>
            </a:r>
            <a:r>
              <a:rPr lang="en-US" sz="2000" dirty="0" err="1"/>
              <a:t>Dimenzije</a:t>
            </a:r>
            <a:r>
              <a:rPr lang="en-US" sz="2000" dirty="0"/>
              <a:t> </a:t>
            </a:r>
            <a:r>
              <a:rPr lang="en-US" sz="2000" dirty="0" err="1"/>
              <a:t>zrna</a:t>
            </a:r>
            <a:r>
              <a:rPr lang="en-US" sz="2000" dirty="0"/>
              <a:t> </a:t>
            </a:r>
            <a:r>
              <a:rPr lang="en-US" sz="2000" dirty="0" err="1"/>
              <a:t>veoma</a:t>
            </a:r>
            <a:r>
              <a:rPr lang="en-US" sz="2000" dirty="0"/>
              <a:t> </a:t>
            </a:r>
            <a:r>
              <a:rPr lang="en-US" sz="2000" dirty="0" err="1"/>
              <a:t>variraju</a:t>
            </a:r>
            <a:r>
              <a:rPr lang="en-US" sz="2000" dirty="0"/>
              <a:t>, </a:t>
            </a:r>
            <a:r>
              <a:rPr lang="en-US" sz="2000" dirty="0" err="1"/>
              <a:t>što</a:t>
            </a:r>
            <a:r>
              <a:rPr lang="en-US" sz="2000" dirty="0"/>
              <a:t> </a:t>
            </a:r>
            <a:r>
              <a:rPr lang="en-US" sz="2000" dirty="0" err="1"/>
              <a:t>zavisi</a:t>
            </a:r>
            <a:r>
              <a:rPr lang="en-US" sz="2000" dirty="0"/>
              <a:t> od </a:t>
            </a:r>
            <a:r>
              <a:rPr lang="en-US" sz="2000" dirty="0" err="1"/>
              <a:t>vrste</a:t>
            </a:r>
            <a:r>
              <a:rPr lang="en-US" sz="2000" dirty="0"/>
              <a:t> (</a:t>
            </a:r>
            <a:r>
              <a:rPr lang="en-US" sz="2000" dirty="0" err="1"/>
              <a:t>tabela</a:t>
            </a:r>
            <a:r>
              <a:rPr lang="en-US" sz="2000" dirty="0"/>
              <a:t> 19).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AC400C5-BDEA-4C51-A837-52AC9858BC71}"/>
              </a:ext>
            </a:extLst>
          </p:cNvPr>
          <p:cNvSpPr/>
          <p:nvPr/>
        </p:nvSpPr>
        <p:spPr>
          <a:xfrm>
            <a:off x="3885036" y="3816334"/>
            <a:ext cx="3105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Tabela</a:t>
            </a:r>
            <a:r>
              <a:rPr lang="en-US" b="1" dirty="0"/>
              <a:t> 19. </a:t>
            </a:r>
            <a:r>
              <a:rPr lang="en-US" b="1" dirty="0" err="1"/>
              <a:t>Dimenzije</a:t>
            </a:r>
            <a:r>
              <a:rPr lang="en-US" b="1" dirty="0"/>
              <a:t> </a:t>
            </a:r>
            <a:r>
              <a:rPr lang="en-US" b="1" dirty="0" err="1"/>
              <a:t>zrna</a:t>
            </a:r>
            <a:r>
              <a:rPr lang="en-US" b="1" dirty="0"/>
              <a:t>, mm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42FF62A-31AA-4645-903D-B23FAE42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83303"/>
              </p:ext>
            </p:extLst>
          </p:nvPr>
        </p:nvGraphicFramePr>
        <p:xfrm>
          <a:off x="118872" y="4185666"/>
          <a:ext cx="11932918" cy="267233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605487">
                  <a:extLst>
                    <a:ext uri="{9D8B030D-6E8A-4147-A177-3AD203B41FA5}">
                      <a16:colId xmlns:a16="http://schemas.microsoft.com/office/drawing/2014/main" val="3234131526"/>
                    </a:ext>
                  </a:extLst>
                </a:gridCol>
                <a:gridCol w="1902059">
                  <a:extLst>
                    <a:ext uri="{9D8B030D-6E8A-4147-A177-3AD203B41FA5}">
                      <a16:colId xmlns:a16="http://schemas.microsoft.com/office/drawing/2014/main" val="1995998250"/>
                    </a:ext>
                  </a:extLst>
                </a:gridCol>
                <a:gridCol w="1648451">
                  <a:extLst>
                    <a:ext uri="{9D8B030D-6E8A-4147-A177-3AD203B41FA5}">
                      <a16:colId xmlns:a16="http://schemas.microsoft.com/office/drawing/2014/main" val="1821833996"/>
                    </a:ext>
                  </a:extLst>
                </a:gridCol>
                <a:gridCol w="1676482">
                  <a:extLst>
                    <a:ext uri="{9D8B030D-6E8A-4147-A177-3AD203B41FA5}">
                      <a16:colId xmlns:a16="http://schemas.microsoft.com/office/drawing/2014/main" val="2284140161"/>
                    </a:ext>
                  </a:extLst>
                </a:gridCol>
                <a:gridCol w="1703178">
                  <a:extLst>
                    <a:ext uri="{9D8B030D-6E8A-4147-A177-3AD203B41FA5}">
                      <a16:colId xmlns:a16="http://schemas.microsoft.com/office/drawing/2014/main" val="3928733287"/>
                    </a:ext>
                  </a:extLst>
                </a:gridCol>
                <a:gridCol w="2397261">
                  <a:extLst>
                    <a:ext uri="{9D8B030D-6E8A-4147-A177-3AD203B41FA5}">
                      <a16:colId xmlns:a16="http://schemas.microsoft.com/office/drawing/2014/main" val="1560176339"/>
                    </a:ext>
                  </a:extLst>
                </a:gridCol>
              </a:tblGrid>
              <a:tr h="230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Vrsta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oblik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dužina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širina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debljina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prečnik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13194843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Raž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jajast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5,0-10,0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1,5-3,5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1,5-3,0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79067350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Pšenica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jajast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5,0-8,5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1,6-4,7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1,5-3,5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037172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Ječam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jajast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8,0-12,0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2,7-5,0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1,8-4,5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60172677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Ovas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jajast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10,0-17,0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2,5-3,5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2,1-2,8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1067233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Kukuruz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poliedričan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6,0-17,0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5,0-11,0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2,7-8,0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096349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Grašak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okrugao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3,0-9,0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1415635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Soja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okruglast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3,5-8,5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3634959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Suncokret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>
                          <a:effectLst/>
                        </a:rPr>
                        <a:t>trouglast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6,0-20,0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4,0-15,0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3,0-9,0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8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37424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409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2F752AE-7810-4695-A5A1-826CA1AE6D69}"/>
              </a:ext>
            </a:extLst>
          </p:cNvPr>
          <p:cNvSpPr/>
          <p:nvPr/>
        </p:nvSpPr>
        <p:spPr>
          <a:xfrm>
            <a:off x="82296" y="151179"/>
            <a:ext cx="1199692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100" b="1" dirty="0" err="1"/>
              <a:t>Struktura</a:t>
            </a:r>
            <a:r>
              <a:rPr lang="en-US" sz="2100" b="1" dirty="0"/>
              <a:t> </a:t>
            </a:r>
            <a:r>
              <a:rPr lang="en-US" sz="2100" b="1" dirty="0" err="1"/>
              <a:t>i</a:t>
            </a:r>
            <a:r>
              <a:rPr lang="en-US" sz="2100" b="1" dirty="0"/>
              <a:t> </a:t>
            </a:r>
            <a:r>
              <a:rPr lang="en-US" sz="2100" b="1" dirty="0" err="1"/>
              <a:t>oblik</a:t>
            </a:r>
            <a:r>
              <a:rPr lang="en-US" sz="2100" b="1" dirty="0"/>
              <a:t> </a:t>
            </a:r>
            <a:r>
              <a:rPr lang="en-US" sz="2100" dirty="0" err="1"/>
              <a:t>zrnastih</a:t>
            </a:r>
            <a:r>
              <a:rPr lang="en-US" sz="2100" dirty="0"/>
              <a:t> </a:t>
            </a:r>
            <a:r>
              <a:rPr lang="en-US" sz="2100" dirty="0" err="1"/>
              <a:t>hraniva</a:t>
            </a:r>
            <a:r>
              <a:rPr lang="en-US" sz="2100" dirty="0"/>
              <a:t> </a:t>
            </a:r>
            <a:r>
              <a:rPr lang="en-US" sz="2100" dirty="0" err="1"/>
              <a:t>treba</a:t>
            </a:r>
            <a:r>
              <a:rPr lang="en-US" sz="2100" dirty="0"/>
              <a:t> da je </a:t>
            </a:r>
            <a:r>
              <a:rPr lang="en-US" sz="2100" dirty="0" err="1"/>
              <a:t>očuvana</a:t>
            </a:r>
            <a:r>
              <a:rPr lang="en-US" sz="2100" dirty="0"/>
              <a:t>, </a:t>
            </a:r>
            <a:r>
              <a:rPr lang="en-US" sz="2100" dirty="0" err="1"/>
              <a:t>čime</a:t>
            </a:r>
            <a:r>
              <a:rPr lang="en-US" sz="2100" dirty="0"/>
              <a:t> se </a:t>
            </a:r>
            <a:r>
              <a:rPr lang="en-US" sz="2100" dirty="0" err="1"/>
              <a:t>omogućava</a:t>
            </a:r>
            <a:r>
              <a:rPr lang="en-US" sz="2100" dirty="0"/>
              <a:t> </a:t>
            </a:r>
            <a:r>
              <a:rPr lang="en-US" sz="2100" dirty="0" err="1"/>
              <a:t>brza</a:t>
            </a:r>
            <a:r>
              <a:rPr lang="en-US" sz="2100" dirty="0"/>
              <a:t> </a:t>
            </a:r>
            <a:r>
              <a:rPr lang="en-US" sz="2100" dirty="0" err="1"/>
              <a:t>identifikacija</a:t>
            </a:r>
            <a:r>
              <a:rPr lang="en-US" sz="2100" dirty="0"/>
              <a:t>. </a:t>
            </a:r>
            <a:r>
              <a:rPr lang="en-US" sz="2100" dirty="0" err="1"/>
              <a:t>Oblik</a:t>
            </a:r>
            <a:r>
              <a:rPr lang="en-US" sz="2100" dirty="0"/>
              <a:t> </a:t>
            </a:r>
            <a:r>
              <a:rPr lang="en-US" sz="2100" dirty="0" err="1"/>
              <a:t>zavisi</a:t>
            </a:r>
            <a:r>
              <a:rPr lang="en-US" sz="2100" dirty="0"/>
              <a:t> od </a:t>
            </a:r>
            <a:r>
              <a:rPr lang="en-US" sz="2100" dirty="0" err="1"/>
              <a:t>vrste</a:t>
            </a:r>
            <a:r>
              <a:rPr lang="en-US" sz="2100" dirty="0"/>
              <a:t> </a:t>
            </a:r>
            <a:r>
              <a:rPr lang="en-US" sz="2100" dirty="0" err="1"/>
              <a:t>hraniva</a:t>
            </a:r>
            <a:r>
              <a:rPr lang="en-US" sz="2100" dirty="0"/>
              <a:t> (</a:t>
            </a:r>
            <a:r>
              <a:rPr lang="en-US" sz="2100" dirty="0" err="1"/>
              <a:t>tabela</a:t>
            </a:r>
            <a:r>
              <a:rPr lang="en-US" sz="2100" dirty="0"/>
              <a:t> 10)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specifičan</a:t>
            </a:r>
            <a:r>
              <a:rPr lang="en-US" sz="2100" dirty="0"/>
              <a:t> je za </a:t>
            </a:r>
            <a:r>
              <a:rPr lang="en-US" sz="2100" dirty="0" err="1"/>
              <a:t>pojedina</a:t>
            </a:r>
            <a:r>
              <a:rPr lang="en-US" sz="2100" dirty="0"/>
              <a:t> </a:t>
            </a:r>
            <a:r>
              <a:rPr lang="en-US" sz="2100" dirty="0" err="1"/>
              <a:t>hraniva</a:t>
            </a:r>
            <a:r>
              <a:rPr lang="en-US" sz="2100" dirty="0"/>
              <a:t>. </a:t>
            </a:r>
            <a:r>
              <a:rPr lang="en-US" sz="2100" dirty="0" err="1"/>
              <a:t>Struktura</a:t>
            </a:r>
            <a:r>
              <a:rPr lang="en-US" sz="2100" dirty="0"/>
              <a:t> </a:t>
            </a:r>
            <a:r>
              <a:rPr lang="en-US" sz="2100" dirty="0" err="1"/>
              <a:t>hraniva</a:t>
            </a:r>
            <a:r>
              <a:rPr lang="en-US" sz="2100" dirty="0"/>
              <a:t> </a:t>
            </a:r>
            <a:r>
              <a:rPr lang="en-US" sz="2100" dirty="0" err="1"/>
              <a:t>ukazuje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en-US" sz="2100" dirty="0" err="1"/>
              <a:t>očuvanost</a:t>
            </a:r>
            <a:r>
              <a:rPr lang="en-US" sz="2100" dirty="0"/>
              <a:t> u </a:t>
            </a:r>
            <a:r>
              <a:rPr lang="en-US" sz="2100" dirty="0" err="1"/>
              <a:t>celini</a:t>
            </a:r>
            <a:r>
              <a:rPr lang="en-US" sz="2100" dirty="0"/>
              <a:t>, </a:t>
            </a:r>
            <a:r>
              <a:rPr lang="en-US" sz="2100" dirty="0" err="1"/>
              <a:t>kao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en-US" sz="2100" dirty="0" err="1"/>
              <a:t>način</a:t>
            </a:r>
            <a:r>
              <a:rPr lang="en-US" sz="2100" dirty="0"/>
              <a:t> </a:t>
            </a:r>
            <a:r>
              <a:rPr lang="en-US" sz="2100" dirty="0" err="1"/>
              <a:t>manipulacije</a:t>
            </a:r>
            <a:r>
              <a:rPr lang="en-US" sz="2100" dirty="0"/>
              <a:t> </a:t>
            </a:r>
            <a:r>
              <a:rPr lang="en-US" sz="2100" dirty="0" err="1"/>
              <a:t>sa</a:t>
            </a:r>
            <a:r>
              <a:rPr lang="en-US" sz="2100" dirty="0"/>
              <a:t> </a:t>
            </a:r>
            <a:r>
              <a:rPr lang="en-US" sz="2100" dirty="0" err="1"/>
              <a:t>hranivima</a:t>
            </a:r>
            <a:r>
              <a:rPr lang="en-US" sz="2100" dirty="0"/>
              <a:t> (</a:t>
            </a:r>
            <a:r>
              <a:rPr lang="en-US" sz="2100" dirty="0" err="1"/>
              <a:t>vršidba</a:t>
            </a:r>
            <a:r>
              <a:rPr lang="en-US" sz="2100" dirty="0"/>
              <a:t>, transport, </a:t>
            </a:r>
            <a:r>
              <a:rPr lang="en-US" sz="2100" dirty="0" err="1"/>
              <a:t>skladištenje</a:t>
            </a:r>
            <a:r>
              <a:rPr lang="en-US" sz="2100" dirty="0"/>
              <a:t>). </a:t>
            </a:r>
            <a:r>
              <a:rPr lang="en-US" sz="2100" dirty="0" err="1"/>
              <a:t>Promena</a:t>
            </a:r>
            <a:r>
              <a:rPr lang="en-US" sz="2100" dirty="0"/>
              <a:t> </a:t>
            </a:r>
            <a:r>
              <a:rPr lang="en-US" sz="2100" dirty="0" err="1"/>
              <a:t>strukture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oblika</a:t>
            </a:r>
            <a:r>
              <a:rPr lang="en-US" sz="2100" dirty="0"/>
              <a:t> </a:t>
            </a:r>
            <a:r>
              <a:rPr lang="en-US" sz="2100" dirty="0" err="1"/>
              <a:t>hraniva</a:t>
            </a:r>
            <a:r>
              <a:rPr lang="en-US" sz="2100" dirty="0"/>
              <a:t> </a:t>
            </a:r>
            <a:r>
              <a:rPr lang="en-US" sz="2100" dirty="0" err="1"/>
              <a:t>ukazuje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en-US" sz="2100" dirty="0" err="1"/>
              <a:t>proces</a:t>
            </a:r>
            <a:r>
              <a:rPr lang="en-US" sz="2100" dirty="0"/>
              <a:t> </a:t>
            </a:r>
            <a:r>
              <a:rPr lang="en-US" sz="2100" dirty="0" err="1"/>
              <a:t>truljenja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eventualnu</a:t>
            </a:r>
            <a:r>
              <a:rPr lang="en-US" sz="2100" dirty="0"/>
              <a:t> </a:t>
            </a:r>
            <a:r>
              <a:rPr lang="en-US" sz="2100" dirty="0" err="1"/>
              <a:t>invadiranost</a:t>
            </a:r>
            <a:r>
              <a:rPr lang="en-US" sz="2100" dirty="0"/>
              <a:t> </a:t>
            </a:r>
            <a:r>
              <a:rPr lang="en-US" sz="2100" dirty="0" err="1"/>
              <a:t>parazitima</a:t>
            </a:r>
            <a:r>
              <a:rPr lang="en-US" sz="2100" dirty="0"/>
              <a:t> </a:t>
            </a:r>
            <a:r>
              <a:rPr lang="en-US" sz="2100" dirty="0" err="1"/>
              <a:t>hrane</a:t>
            </a:r>
            <a:r>
              <a:rPr lang="en-US" sz="2100" dirty="0"/>
              <a:t>, a </a:t>
            </a:r>
            <a:r>
              <a:rPr lang="en-US" sz="2100" dirty="0" err="1"/>
              <a:t>oštećena</a:t>
            </a:r>
            <a:r>
              <a:rPr lang="en-US" sz="2100" dirty="0"/>
              <a:t> </a:t>
            </a:r>
            <a:r>
              <a:rPr lang="en-US" sz="2100" dirty="0" err="1"/>
              <a:t>zrna</a:t>
            </a:r>
            <a:r>
              <a:rPr lang="en-US" sz="2100" dirty="0"/>
              <a:t> </a:t>
            </a:r>
            <a:r>
              <a:rPr lang="en-US" sz="2100" dirty="0" err="1"/>
              <a:t>predstavljaju</a:t>
            </a:r>
            <a:r>
              <a:rPr lang="en-US" sz="2100" dirty="0"/>
              <a:t> </a:t>
            </a:r>
            <a:r>
              <a:rPr lang="en-US" sz="2100" dirty="0" err="1"/>
              <a:t>izvrsnu</a:t>
            </a:r>
            <a:r>
              <a:rPr lang="en-US" sz="2100" dirty="0"/>
              <a:t> </a:t>
            </a:r>
            <a:r>
              <a:rPr lang="en-US" sz="2100" dirty="0" err="1"/>
              <a:t>podlogu</a:t>
            </a:r>
            <a:r>
              <a:rPr lang="en-US" sz="2100" dirty="0"/>
              <a:t> za </a:t>
            </a:r>
            <a:r>
              <a:rPr lang="en-US" sz="2100" dirty="0" err="1"/>
              <a:t>razvoj</a:t>
            </a:r>
            <a:r>
              <a:rPr lang="en-US" sz="2100" dirty="0"/>
              <a:t> </a:t>
            </a:r>
            <a:r>
              <a:rPr lang="en-US" sz="2100" dirty="0" err="1"/>
              <a:t>mikroorganizama</a:t>
            </a:r>
            <a:r>
              <a:rPr lang="en-US" sz="2100" dirty="0"/>
              <a:t>. </a:t>
            </a:r>
            <a:r>
              <a:rPr lang="en-US" sz="2100" dirty="0" err="1"/>
              <a:t>Maksimalno</a:t>
            </a:r>
            <a:r>
              <a:rPr lang="en-US" sz="2100" dirty="0"/>
              <a:t> </a:t>
            </a:r>
            <a:r>
              <a:rPr lang="en-US" sz="2100" dirty="0" err="1"/>
              <a:t>dozvoljen</a:t>
            </a:r>
            <a:r>
              <a:rPr lang="en-US" sz="2100" dirty="0"/>
              <a:t> </a:t>
            </a:r>
            <a:r>
              <a:rPr lang="en-US" sz="2100" dirty="0" err="1"/>
              <a:t>sadržaj</a:t>
            </a:r>
            <a:r>
              <a:rPr lang="en-US" sz="2100" dirty="0"/>
              <a:t> </a:t>
            </a:r>
            <a:r>
              <a:rPr lang="en-US" sz="2100" dirty="0" err="1"/>
              <a:t>lomljenih</a:t>
            </a:r>
            <a:r>
              <a:rPr lang="en-US" sz="2100" dirty="0"/>
              <a:t>, </a:t>
            </a:r>
            <a:r>
              <a:rPr lang="en-US" sz="2100" dirty="0" err="1"/>
              <a:t>šturih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proklijalih</a:t>
            </a:r>
            <a:r>
              <a:rPr lang="en-US" sz="2100" dirty="0"/>
              <a:t> </a:t>
            </a:r>
            <a:r>
              <a:rPr lang="en-US" sz="2100" dirty="0" err="1"/>
              <a:t>zrna</a:t>
            </a:r>
            <a:r>
              <a:rPr lang="en-US" sz="2100" dirty="0"/>
              <a:t> </a:t>
            </a:r>
            <a:r>
              <a:rPr lang="en-US" sz="2100" dirty="0" err="1"/>
              <a:t>iznosi</a:t>
            </a:r>
            <a:r>
              <a:rPr lang="en-US" sz="2100" dirty="0"/>
              <a:t> 5%, od </a:t>
            </a:r>
            <a:r>
              <a:rPr lang="en-US" sz="2100" dirty="0" err="1"/>
              <a:t>čega</a:t>
            </a:r>
            <a:r>
              <a:rPr lang="en-US" sz="2100" dirty="0"/>
              <a:t> do 1% </a:t>
            </a:r>
            <a:r>
              <a:rPr lang="en-US" sz="2100" dirty="0" err="1"/>
              <a:t>zrna</a:t>
            </a:r>
            <a:r>
              <a:rPr lang="en-US" sz="2100" dirty="0"/>
              <a:t> </a:t>
            </a:r>
            <a:r>
              <a:rPr lang="en-US" sz="2100" dirty="0" err="1"/>
              <a:t>oštećenih</a:t>
            </a:r>
            <a:r>
              <a:rPr lang="en-US" sz="2100" dirty="0"/>
              <a:t> </a:t>
            </a:r>
            <a:r>
              <a:rPr lang="en-US" sz="2100" dirty="0" err="1"/>
              <a:t>veštačkim</a:t>
            </a:r>
            <a:r>
              <a:rPr lang="en-US" sz="2100" dirty="0"/>
              <a:t> </a:t>
            </a:r>
            <a:r>
              <a:rPr lang="en-US" sz="2100" dirty="0" err="1"/>
              <a:t>sušenjem</a:t>
            </a:r>
            <a:r>
              <a:rPr lang="en-US" sz="2100" dirty="0"/>
              <a:t>, </a:t>
            </a:r>
            <a:r>
              <a:rPr lang="en-US" sz="2100" dirty="0" err="1"/>
              <a:t>sem</a:t>
            </a:r>
            <a:r>
              <a:rPr lang="en-US" sz="2100" dirty="0"/>
              <a:t> </a:t>
            </a:r>
            <a:r>
              <a:rPr lang="en-US" sz="2100" dirty="0" err="1"/>
              <a:t>kukuruza</a:t>
            </a:r>
            <a:r>
              <a:rPr lang="en-US" sz="2100" dirty="0"/>
              <a:t> </a:t>
            </a:r>
            <a:r>
              <a:rPr lang="en-US" sz="2100" dirty="0" err="1"/>
              <a:t>kod</a:t>
            </a:r>
            <a:r>
              <a:rPr lang="en-US" sz="2100" dirty="0"/>
              <a:t> </a:t>
            </a:r>
            <a:r>
              <a:rPr lang="en-US" sz="2100" dirty="0" err="1"/>
              <a:t>koga</a:t>
            </a:r>
            <a:r>
              <a:rPr lang="en-US" sz="2100" dirty="0"/>
              <a:t> je </a:t>
            </a:r>
            <a:r>
              <a:rPr lang="en-US" sz="2100" dirty="0" err="1"/>
              <a:t>dozvoljeno</a:t>
            </a:r>
            <a:r>
              <a:rPr lang="en-US" sz="2100" dirty="0"/>
              <a:t> do 8% </a:t>
            </a:r>
            <a:r>
              <a:rPr lang="en-US" sz="2100" dirty="0" err="1"/>
              <a:t>lomljenih</a:t>
            </a:r>
            <a:r>
              <a:rPr lang="en-US" sz="2100" dirty="0"/>
              <a:t> </a:t>
            </a:r>
            <a:r>
              <a:rPr lang="en-US" sz="2100" dirty="0" err="1"/>
              <a:t>zrna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do 2% </a:t>
            </a:r>
            <a:r>
              <a:rPr lang="en-US" sz="2100" dirty="0" err="1"/>
              <a:t>šturih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proklijalih</a:t>
            </a:r>
            <a:r>
              <a:rPr lang="en-US" sz="2100" dirty="0"/>
              <a:t>. </a:t>
            </a:r>
            <a:r>
              <a:rPr lang="en-US" sz="2100" dirty="0" err="1"/>
              <a:t>Broj</a:t>
            </a:r>
            <a:r>
              <a:rPr lang="en-US" sz="2100" dirty="0"/>
              <a:t> </a:t>
            </a:r>
            <a:r>
              <a:rPr lang="en-US" sz="2100" dirty="0" err="1"/>
              <a:t>zrna</a:t>
            </a:r>
            <a:r>
              <a:rPr lang="en-US" sz="2100" dirty="0"/>
              <a:t> </a:t>
            </a:r>
            <a:r>
              <a:rPr lang="en-US" sz="2100" dirty="0" err="1"/>
              <a:t>sa</a:t>
            </a:r>
            <a:r>
              <a:rPr lang="en-US" sz="2100" dirty="0"/>
              <a:t> </a:t>
            </a:r>
            <a:r>
              <a:rPr lang="en-US" sz="2100" dirty="0" err="1"/>
              <a:t>oštećenjem</a:t>
            </a:r>
            <a:r>
              <a:rPr lang="en-US" sz="2100" dirty="0"/>
              <a:t> </a:t>
            </a:r>
            <a:r>
              <a:rPr lang="en-US" sz="2100" dirty="0" err="1"/>
              <a:t>određuje</a:t>
            </a:r>
            <a:r>
              <a:rPr lang="en-US" sz="2100" dirty="0"/>
              <a:t> se </a:t>
            </a:r>
            <a:r>
              <a:rPr lang="en-US" sz="2100" dirty="0" err="1"/>
              <a:t>brojem</a:t>
            </a:r>
            <a:r>
              <a:rPr lang="en-US" sz="2100" dirty="0"/>
              <a:t> </a:t>
            </a:r>
            <a:r>
              <a:rPr lang="en-US" sz="2100" dirty="0" err="1"/>
              <a:t>nekvalitetnih</a:t>
            </a:r>
            <a:r>
              <a:rPr lang="en-US" sz="2100" dirty="0"/>
              <a:t> </a:t>
            </a:r>
            <a:r>
              <a:rPr lang="en-US" sz="2100" dirty="0" err="1"/>
              <a:t>zrna</a:t>
            </a:r>
            <a:r>
              <a:rPr lang="en-US" sz="2100" dirty="0"/>
              <a:t> u </a:t>
            </a:r>
            <a:r>
              <a:rPr lang="en-US" sz="2100" dirty="0" err="1"/>
              <a:t>masi</a:t>
            </a:r>
            <a:r>
              <a:rPr lang="en-US" sz="2100" dirty="0"/>
              <a:t> od 100 g. </a:t>
            </a:r>
            <a:endParaRPr lang="sr-Latn-RS" sz="2100" dirty="0"/>
          </a:p>
          <a:p>
            <a:pPr algn="just"/>
            <a:endParaRPr lang="en-US" sz="2100" dirty="0"/>
          </a:p>
          <a:p>
            <a:pPr algn="just"/>
            <a:r>
              <a:rPr lang="en-US" sz="2100" b="1" dirty="0" err="1"/>
              <a:t>Konzistencija</a:t>
            </a:r>
            <a:r>
              <a:rPr lang="en-US" sz="2100" dirty="0"/>
              <a:t> </a:t>
            </a:r>
            <a:r>
              <a:rPr lang="en-US" sz="2100" dirty="0" err="1"/>
              <a:t>zrnastih</a:t>
            </a:r>
            <a:r>
              <a:rPr lang="en-US" sz="2100" dirty="0"/>
              <a:t> </a:t>
            </a:r>
            <a:r>
              <a:rPr lang="en-US" sz="2100" dirty="0" err="1"/>
              <a:t>hraniva</a:t>
            </a:r>
            <a:r>
              <a:rPr lang="en-US" sz="2100" dirty="0"/>
              <a:t> je po </a:t>
            </a:r>
            <a:r>
              <a:rPr lang="en-US" sz="2100" dirty="0" err="1"/>
              <a:t>pravilu</a:t>
            </a:r>
            <a:r>
              <a:rPr lang="en-US" sz="2100" dirty="0"/>
              <a:t> </a:t>
            </a:r>
            <a:r>
              <a:rPr lang="en-US" sz="2100" dirty="0" err="1"/>
              <a:t>čvrsta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relativno</a:t>
            </a:r>
            <a:r>
              <a:rPr lang="en-US" sz="2100" dirty="0"/>
              <a:t> </a:t>
            </a:r>
            <a:r>
              <a:rPr lang="en-US" sz="2100" dirty="0" err="1"/>
              <a:t>krta</a:t>
            </a:r>
            <a:r>
              <a:rPr lang="en-US" sz="2100" dirty="0"/>
              <a:t>. </a:t>
            </a:r>
            <a:r>
              <a:rPr lang="en-US" sz="2100" dirty="0" err="1"/>
              <a:t>Odstupanje</a:t>
            </a:r>
            <a:r>
              <a:rPr lang="en-US" sz="2100" dirty="0"/>
              <a:t> od </a:t>
            </a:r>
            <a:r>
              <a:rPr lang="en-US" sz="2100" dirty="0" err="1"/>
              <a:t>normalne</a:t>
            </a:r>
            <a:r>
              <a:rPr lang="en-US" sz="2100" dirty="0"/>
              <a:t> </a:t>
            </a:r>
            <a:r>
              <a:rPr lang="en-US" sz="2100" dirty="0" err="1"/>
              <a:t>konzistencije</a:t>
            </a:r>
            <a:r>
              <a:rPr lang="en-US" sz="2100" dirty="0"/>
              <a:t> </a:t>
            </a:r>
            <a:r>
              <a:rPr lang="en-US" sz="2100" dirty="0" err="1"/>
              <a:t>može</a:t>
            </a:r>
            <a:r>
              <a:rPr lang="en-US" sz="2100" dirty="0"/>
              <a:t> da </a:t>
            </a:r>
            <a:r>
              <a:rPr lang="en-US" sz="2100" dirty="0" err="1"/>
              <a:t>bude</a:t>
            </a:r>
            <a:r>
              <a:rPr lang="en-US" sz="2100" dirty="0"/>
              <a:t> </a:t>
            </a:r>
            <a:r>
              <a:rPr lang="en-US" sz="2100" dirty="0" err="1"/>
              <a:t>indikator</a:t>
            </a:r>
            <a:r>
              <a:rPr lang="en-US" sz="2100" dirty="0"/>
              <a:t> </a:t>
            </a:r>
            <a:r>
              <a:rPr lang="en-US" sz="2100" dirty="0" err="1"/>
              <a:t>različitih</a:t>
            </a:r>
            <a:r>
              <a:rPr lang="en-US" sz="2100" dirty="0"/>
              <a:t> </a:t>
            </a:r>
            <a:r>
              <a:rPr lang="en-US" sz="2100" dirty="0" err="1"/>
              <a:t>procesa</a:t>
            </a:r>
            <a:r>
              <a:rPr lang="en-US" sz="2100" dirty="0"/>
              <a:t> </a:t>
            </a:r>
            <a:r>
              <a:rPr lang="en-US" sz="2100" dirty="0" err="1"/>
              <a:t>razlaganja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truljenja</a:t>
            </a:r>
            <a:r>
              <a:rPr lang="en-US" sz="2100" dirty="0"/>
              <a:t>, </a:t>
            </a:r>
            <a:r>
              <a:rPr lang="en-US" sz="2100" dirty="0" err="1"/>
              <a:t>naročito</a:t>
            </a:r>
            <a:r>
              <a:rPr lang="en-US" sz="2100" dirty="0"/>
              <a:t> u </a:t>
            </a:r>
            <a:r>
              <a:rPr lang="en-US" sz="2100" dirty="0" err="1"/>
              <a:t>slučajevima</a:t>
            </a:r>
            <a:r>
              <a:rPr lang="en-US" sz="2100" dirty="0"/>
              <a:t> </a:t>
            </a:r>
            <a:r>
              <a:rPr lang="en-US" sz="2100" dirty="0" err="1"/>
              <a:t>kada</a:t>
            </a:r>
            <a:r>
              <a:rPr lang="en-US" sz="2100" dirty="0"/>
              <a:t> </a:t>
            </a:r>
            <a:r>
              <a:rPr lang="en-US" sz="2100" dirty="0" err="1"/>
              <a:t>su</a:t>
            </a:r>
            <a:r>
              <a:rPr lang="en-US" sz="2100" dirty="0"/>
              <a:t>, pored </a:t>
            </a:r>
            <a:r>
              <a:rPr lang="en-US" sz="2100" dirty="0" err="1"/>
              <a:t>strukture</a:t>
            </a:r>
            <a:r>
              <a:rPr lang="en-US" sz="2100" dirty="0"/>
              <a:t>, </a:t>
            </a:r>
            <a:r>
              <a:rPr lang="en-US" sz="2100" dirty="0" err="1"/>
              <a:t>izmenjene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ostale</a:t>
            </a:r>
            <a:r>
              <a:rPr lang="en-US" sz="2100" dirty="0"/>
              <a:t> </a:t>
            </a:r>
            <a:r>
              <a:rPr lang="en-US" sz="2100" dirty="0" err="1"/>
              <a:t>organoleptičke</a:t>
            </a:r>
            <a:r>
              <a:rPr lang="en-US" sz="2100" dirty="0"/>
              <a:t> </a:t>
            </a:r>
            <a:r>
              <a:rPr lang="en-US" sz="2100" dirty="0" err="1"/>
              <a:t>osobine</a:t>
            </a:r>
            <a:r>
              <a:rPr lang="en-US" sz="2100" dirty="0"/>
              <a:t> (</a:t>
            </a:r>
            <a:r>
              <a:rPr lang="en-US" sz="2100" dirty="0" err="1"/>
              <a:t>boja</a:t>
            </a:r>
            <a:r>
              <a:rPr lang="en-US" sz="2100" dirty="0"/>
              <a:t>, </a:t>
            </a:r>
            <a:r>
              <a:rPr lang="en-US" sz="2100" dirty="0" err="1"/>
              <a:t>miris</a:t>
            </a:r>
            <a:r>
              <a:rPr lang="en-US" sz="2100" dirty="0"/>
              <a:t>, </a:t>
            </a:r>
            <a:r>
              <a:rPr lang="en-US" sz="2100" dirty="0" err="1"/>
              <a:t>ukus</a:t>
            </a:r>
            <a:r>
              <a:rPr lang="en-US" sz="2100" dirty="0"/>
              <a:t>). </a:t>
            </a:r>
            <a:r>
              <a:rPr lang="en-US" sz="2100" dirty="0" err="1"/>
              <a:t>Takođe</a:t>
            </a:r>
            <a:r>
              <a:rPr lang="en-US" sz="2100" dirty="0"/>
              <a:t>, </a:t>
            </a:r>
            <a:r>
              <a:rPr lang="en-US" sz="2100" dirty="0" err="1"/>
              <a:t>mekana</a:t>
            </a:r>
            <a:r>
              <a:rPr lang="en-US" sz="2100" dirty="0"/>
              <a:t> </a:t>
            </a:r>
            <a:r>
              <a:rPr lang="en-US" sz="2100" dirty="0" err="1"/>
              <a:t>konzistencija</a:t>
            </a:r>
            <a:r>
              <a:rPr lang="en-US" sz="2100" dirty="0"/>
              <a:t> </a:t>
            </a:r>
            <a:r>
              <a:rPr lang="en-US" sz="2100" dirty="0" err="1"/>
              <a:t>može</a:t>
            </a:r>
            <a:r>
              <a:rPr lang="en-US" sz="2100" dirty="0"/>
              <a:t> da </a:t>
            </a:r>
            <a:r>
              <a:rPr lang="en-US" sz="2100" dirty="0" err="1"/>
              <a:t>ukaže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en-US" sz="2100" dirty="0" err="1"/>
              <a:t>povećan</a:t>
            </a:r>
            <a:r>
              <a:rPr lang="en-US" sz="2100" dirty="0"/>
              <a:t> </a:t>
            </a:r>
            <a:r>
              <a:rPr lang="en-US" sz="2100" dirty="0" err="1"/>
              <a:t>sadržaj</a:t>
            </a:r>
            <a:r>
              <a:rPr lang="en-US" sz="2100" dirty="0"/>
              <a:t> </a:t>
            </a:r>
            <a:r>
              <a:rPr lang="en-US" sz="2100" dirty="0" err="1"/>
              <a:t>vode</a:t>
            </a:r>
            <a:r>
              <a:rPr lang="en-US" sz="2100" dirty="0"/>
              <a:t>. </a:t>
            </a:r>
            <a:r>
              <a:rPr lang="en-US" sz="2100" dirty="0" err="1"/>
              <a:t>Izrazito</a:t>
            </a:r>
            <a:r>
              <a:rPr lang="en-US" sz="2100" dirty="0"/>
              <a:t> </a:t>
            </a:r>
            <a:r>
              <a:rPr lang="en-US" sz="2100" dirty="0" err="1"/>
              <a:t>krta</a:t>
            </a:r>
            <a:r>
              <a:rPr lang="en-US" sz="2100" dirty="0"/>
              <a:t> </a:t>
            </a:r>
            <a:r>
              <a:rPr lang="en-US" sz="2100" dirty="0" err="1"/>
              <a:t>zrna</a:t>
            </a:r>
            <a:r>
              <a:rPr lang="en-US" sz="2100" dirty="0"/>
              <a:t> </a:t>
            </a:r>
            <a:r>
              <a:rPr lang="en-US" sz="2100" dirty="0" err="1"/>
              <a:t>ukazuju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en-US" sz="2100" dirty="0" err="1"/>
              <a:t>presušivanje</a:t>
            </a:r>
            <a:r>
              <a:rPr lang="en-US" sz="2100" dirty="0"/>
              <a:t>, </a:t>
            </a:r>
            <a:r>
              <a:rPr lang="en-US" sz="2100" dirty="0" err="1"/>
              <a:t>koje</a:t>
            </a:r>
            <a:r>
              <a:rPr lang="en-US" sz="2100" dirty="0"/>
              <a:t>, </a:t>
            </a:r>
            <a:r>
              <a:rPr lang="en-US" sz="2100" dirty="0" err="1"/>
              <a:t>ukoliko</a:t>
            </a:r>
            <a:r>
              <a:rPr lang="en-US" sz="2100" dirty="0"/>
              <a:t> je </a:t>
            </a:r>
            <a:r>
              <a:rPr lang="en-US" sz="2100" dirty="0" err="1"/>
              <a:t>izvršeno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en-US" sz="2100" dirty="0" err="1"/>
              <a:t>veštački</a:t>
            </a:r>
            <a:r>
              <a:rPr lang="en-US" sz="2100" dirty="0"/>
              <a:t> </a:t>
            </a:r>
            <a:r>
              <a:rPr lang="en-US" sz="2100" dirty="0" err="1"/>
              <a:t>način</a:t>
            </a:r>
            <a:r>
              <a:rPr lang="en-US" sz="2100" dirty="0"/>
              <a:t>, </a:t>
            </a:r>
            <a:r>
              <a:rPr lang="en-US" sz="2100" dirty="0" err="1"/>
              <a:t>može</a:t>
            </a:r>
            <a:r>
              <a:rPr lang="en-US" sz="2100" dirty="0"/>
              <a:t> </a:t>
            </a:r>
            <a:r>
              <a:rPr lang="en-US" sz="2100" dirty="0" err="1"/>
              <a:t>izazvati</a:t>
            </a:r>
            <a:r>
              <a:rPr lang="en-US" sz="2100" dirty="0"/>
              <a:t> </a:t>
            </a:r>
            <a:r>
              <a:rPr lang="en-US" sz="2100" dirty="0" err="1"/>
              <a:t>smanjenje</a:t>
            </a:r>
            <a:r>
              <a:rPr lang="en-US" sz="2100" dirty="0"/>
              <a:t> </a:t>
            </a:r>
            <a:r>
              <a:rPr lang="en-US" sz="2100" dirty="0" err="1"/>
              <a:t>hranljive</a:t>
            </a:r>
            <a:r>
              <a:rPr lang="en-US" sz="2100" dirty="0"/>
              <a:t> </a:t>
            </a:r>
            <a:r>
              <a:rPr lang="en-US" sz="2100" dirty="0" err="1"/>
              <a:t>vrednosti</a:t>
            </a:r>
            <a:r>
              <a:rPr lang="en-US" sz="2100" dirty="0"/>
              <a:t>.</a:t>
            </a:r>
            <a:endParaRPr lang="sr-Latn-RS" sz="2100" dirty="0"/>
          </a:p>
          <a:p>
            <a:pPr algn="just"/>
            <a:endParaRPr lang="en-US" sz="2100" dirty="0"/>
          </a:p>
          <a:p>
            <a:pPr algn="just"/>
            <a:r>
              <a:rPr lang="en-US" sz="2100" b="1" dirty="0" err="1"/>
              <a:t>Vlažnost</a:t>
            </a:r>
            <a:r>
              <a:rPr lang="en-US" sz="2100" dirty="0"/>
              <a:t> </a:t>
            </a:r>
            <a:r>
              <a:rPr lang="en-US" sz="2100" dirty="0" err="1"/>
              <a:t>zrnastih</a:t>
            </a:r>
            <a:r>
              <a:rPr lang="en-US" sz="2100" dirty="0"/>
              <a:t> </a:t>
            </a:r>
            <a:r>
              <a:rPr lang="en-US" sz="2100" dirty="0" err="1"/>
              <a:t>hraniva</a:t>
            </a:r>
            <a:r>
              <a:rPr lang="en-US" sz="2100" dirty="0"/>
              <a:t> je </a:t>
            </a:r>
            <a:r>
              <a:rPr lang="en-US" sz="2100" dirty="0" err="1"/>
              <a:t>niska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stoga</a:t>
            </a:r>
            <a:r>
              <a:rPr lang="en-US" sz="2100" dirty="0"/>
              <a:t> se </a:t>
            </a:r>
            <a:r>
              <a:rPr lang="en-US" sz="2100" dirty="0" err="1"/>
              <a:t>svrstavaju</a:t>
            </a:r>
            <a:r>
              <a:rPr lang="en-US" sz="2100" dirty="0"/>
              <a:t> u </a:t>
            </a:r>
            <a:r>
              <a:rPr lang="en-US" sz="2100" dirty="0" err="1"/>
              <a:t>grupu</a:t>
            </a:r>
            <a:r>
              <a:rPr lang="en-US" sz="2100" dirty="0"/>
              <a:t> </a:t>
            </a:r>
            <a:r>
              <a:rPr lang="en-US" sz="2100" dirty="0" err="1"/>
              <a:t>suvih</a:t>
            </a:r>
            <a:r>
              <a:rPr lang="en-US" sz="2100" dirty="0"/>
              <a:t> </a:t>
            </a:r>
            <a:r>
              <a:rPr lang="en-US" sz="2100" dirty="0" err="1"/>
              <a:t>hraniva</a:t>
            </a:r>
            <a:r>
              <a:rPr lang="en-US" sz="2100" dirty="0"/>
              <a:t>. </a:t>
            </a:r>
            <a:r>
              <a:rPr lang="en-US" sz="2100" dirty="0" err="1"/>
              <a:t>Povećana</a:t>
            </a:r>
            <a:r>
              <a:rPr lang="en-US" sz="2100" dirty="0"/>
              <a:t> </a:t>
            </a:r>
            <a:r>
              <a:rPr lang="en-US" sz="2100" dirty="0" err="1"/>
              <a:t>elastičnost</a:t>
            </a:r>
            <a:r>
              <a:rPr lang="en-US" sz="2100" dirty="0"/>
              <a:t>, </a:t>
            </a:r>
            <a:r>
              <a:rPr lang="en-US" sz="2100" dirty="0" err="1"/>
              <a:t>nabubrela</a:t>
            </a:r>
            <a:r>
              <a:rPr lang="en-US" sz="2100" dirty="0"/>
              <a:t> </a:t>
            </a:r>
            <a:r>
              <a:rPr lang="en-US" sz="2100" dirty="0" err="1"/>
              <a:t>zrna</a:t>
            </a:r>
            <a:r>
              <a:rPr lang="en-US" sz="2100" dirty="0"/>
              <a:t>, </a:t>
            </a:r>
            <a:r>
              <a:rPr lang="en-US" sz="2100" dirty="0" err="1"/>
              <a:t>promena</a:t>
            </a:r>
            <a:r>
              <a:rPr lang="en-US" sz="2100" dirty="0"/>
              <a:t> </a:t>
            </a:r>
            <a:r>
              <a:rPr lang="en-US" sz="2100" dirty="0" err="1"/>
              <a:t>boje</a:t>
            </a:r>
            <a:r>
              <a:rPr lang="en-US" sz="2100" dirty="0"/>
              <a:t>, </a:t>
            </a:r>
            <a:r>
              <a:rPr lang="en-US" sz="2100" dirty="0" err="1"/>
              <a:t>mirisa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ukusa</a:t>
            </a:r>
            <a:r>
              <a:rPr lang="en-US" sz="2100" dirty="0"/>
              <a:t>, </a:t>
            </a:r>
            <a:r>
              <a:rPr lang="en-US" sz="2100" dirty="0" err="1"/>
              <a:t>mogu</a:t>
            </a:r>
            <a:r>
              <a:rPr lang="en-US" sz="2100" dirty="0"/>
              <a:t> </a:t>
            </a:r>
            <a:r>
              <a:rPr lang="en-US" sz="2100" dirty="0" err="1"/>
              <a:t>navesti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en-US" sz="2100" dirty="0" err="1"/>
              <a:t>sumnju</a:t>
            </a:r>
            <a:r>
              <a:rPr lang="en-US" sz="2100" dirty="0"/>
              <a:t> da se </a:t>
            </a:r>
            <a:r>
              <a:rPr lang="en-US" sz="2100" dirty="0" err="1"/>
              <a:t>radi</a:t>
            </a:r>
            <a:r>
              <a:rPr lang="en-US" sz="2100" dirty="0"/>
              <a:t> </a:t>
            </a:r>
            <a:r>
              <a:rPr lang="sr-Cyrl-RS" sz="2100" dirty="0"/>
              <a:t>о </a:t>
            </a:r>
            <a:r>
              <a:rPr lang="en-US" sz="2100" dirty="0" err="1"/>
              <a:t>povećanoj</a:t>
            </a:r>
            <a:r>
              <a:rPr lang="en-US" sz="2100" dirty="0"/>
              <a:t> </a:t>
            </a:r>
            <a:r>
              <a:rPr lang="en-US" sz="2100" dirty="0" err="1"/>
              <a:t>vlažnosti</a:t>
            </a:r>
            <a:r>
              <a:rPr lang="en-US" sz="2100" dirty="0"/>
              <a:t>, a time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eventualnom</a:t>
            </a:r>
            <a:r>
              <a:rPr lang="en-US" sz="2100" dirty="0"/>
              <a:t> </a:t>
            </a:r>
            <a:r>
              <a:rPr lang="en-US" sz="2100" dirty="0" err="1"/>
              <a:t>smanjenju</a:t>
            </a:r>
            <a:r>
              <a:rPr lang="en-US" sz="2100" dirty="0"/>
              <a:t> </a:t>
            </a:r>
            <a:r>
              <a:rPr lang="en-US" sz="2100" dirty="0" err="1"/>
              <a:t>hranljive</a:t>
            </a:r>
            <a:r>
              <a:rPr lang="en-US" sz="2100" dirty="0"/>
              <a:t> </a:t>
            </a:r>
            <a:r>
              <a:rPr lang="en-US" sz="2100" dirty="0" err="1"/>
              <a:t>vrednosti</a:t>
            </a:r>
            <a:r>
              <a:rPr lang="en-US" sz="2100" dirty="0"/>
              <a:t> </a:t>
            </a:r>
            <a:r>
              <a:rPr lang="en-US" sz="2100" dirty="0" err="1"/>
              <a:t>ovih</a:t>
            </a:r>
            <a:r>
              <a:rPr lang="en-US" sz="2100" dirty="0"/>
              <a:t> </a:t>
            </a:r>
            <a:r>
              <a:rPr lang="en-US" sz="2100" dirty="0" err="1"/>
              <a:t>hraniva</a:t>
            </a:r>
            <a:r>
              <a:rPr lang="en-US" sz="2100" dirty="0"/>
              <a:t> </a:t>
            </a:r>
            <a:r>
              <a:rPr lang="en-US" sz="2100" dirty="0" err="1"/>
              <a:t>usled</a:t>
            </a:r>
            <a:r>
              <a:rPr lang="en-US" sz="2100" dirty="0"/>
              <a:t> </a:t>
            </a:r>
            <a:r>
              <a:rPr lang="en-US" sz="2100" dirty="0" err="1"/>
              <a:t>razvoja</a:t>
            </a:r>
            <a:r>
              <a:rPr lang="en-US" sz="2100" dirty="0"/>
              <a:t> </a:t>
            </a:r>
            <a:r>
              <a:rPr lang="en-US" sz="2100" dirty="0" err="1"/>
              <a:t>bakterija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plesni</a:t>
            </a:r>
            <a:r>
              <a:rPr lang="en-US" sz="2100" dirty="0"/>
              <a:t>. </a:t>
            </a:r>
            <a:r>
              <a:rPr lang="en-US" sz="2100" dirty="0" err="1"/>
              <a:t>Osim</a:t>
            </a:r>
            <a:r>
              <a:rPr lang="en-US" sz="2100" dirty="0"/>
              <a:t> </a:t>
            </a:r>
            <a:r>
              <a:rPr lang="en-US" sz="2100" dirty="0" err="1"/>
              <a:t>sušenjem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105°C, </a:t>
            </a:r>
            <a:r>
              <a:rPr lang="en-US" sz="2100" dirty="0" err="1"/>
              <a:t>vlaga</a:t>
            </a:r>
            <a:r>
              <a:rPr lang="en-US" sz="2100" dirty="0"/>
              <a:t> se </a:t>
            </a:r>
            <a:r>
              <a:rPr lang="en-US" sz="2100" dirty="0" err="1"/>
              <a:t>može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orijentaciono</a:t>
            </a:r>
            <a:r>
              <a:rPr lang="en-US" sz="2100" dirty="0"/>
              <a:t> </a:t>
            </a:r>
            <a:r>
              <a:rPr lang="en-US" sz="2100" dirty="0" err="1"/>
              <a:t>proceniti</a:t>
            </a:r>
            <a:r>
              <a:rPr lang="en-US" sz="2100" dirty="0"/>
              <a:t>. </a:t>
            </a:r>
            <a:r>
              <a:rPr lang="en-US" sz="2100" dirty="0" err="1"/>
              <a:t>Zrno</a:t>
            </a:r>
            <a:r>
              <a:rPr lang="en-US" sz="2100" dirty="0"/>
              <a:t> </a:t>
            </a:r>
            <a:r>
              <a:rPr lang="en-US" sz="2100" dirty="0" err="1"/>
              <a:t>normalne</a:t>
            </a:r>
            <a:r>
              <a:rPr lang="en-US" sz="2100" dirty="0"/>
              <a:t> </a:t>
            </a:r>
            <a:r>
              <a:rPr lang="en-US" sz="2100" dirty="0" err="1"/>
              <a:t>vlažnosti</a:t>
            </a:r>
            <a:r>
              <a:rPr lang="en-US" sz="2100" dirty="0"/>
              <a:t> (do 14%) pod </a:t>
            </a:r>
            <a:r>
              <a:rPr lang="en-US" sz="2100" dirty="0" err="1"/>
              <a:t>sečivom</a:t>
            </a:r>
            <a:r>
              <a:rPr lang="en-US" sz="2100" dirty="0"/>
              <a:t> </a:t>
            </a:r>
            <a:r>
              <a:rPr lang="en-US" sz="2100" dirty="0" err="1"/>
              <a:t>noža</a:t>
            </a:r>
            <a:r>
              <a:rPr lang="en-US" sz="2100" dirty="0"/>
              <a:t> </a:t>
            </a:r>
            <a:r>
              <a:rPr lang="en-US" sz="2100" dirty="0" err="1"/>
              <a:t>ili</a:t>
            </a:r>
            <a:r>
              <a:rPr lang="en-US" sz="2100" dirty="0"/>
              <a:t> pod </a:t>
            </a:r>
            <a:r>
              <a:rPr lang="en-US" sz="2100" dirty="0" err="1"/>
              <a:t>zubima</a:t>
            </a:r>
            <a:r>
              <a:rPr lang="en-US" sz="2100" dirty="0"/>
              <a:t> </a:t>
            </a:r>
            <a:r>
              <a:rPr lang="en-US" sz="2100" dirty="0" err="1"/>
              <a:t>puca</a:t>
            </a:r>
            <a:r>
              <a:rPr lang="en-US" sz="2100" dirty="0"/>
              <a:t>, </a:t>
            </a:r>
            <a:r>
              <a:rPr lang="en-US" sz="2100" dirty="0" err="1"/>
              <a:t>dok</a:t>
            </a:r>
            <a:r>
              <a:rPr lang="en-US" sz="2100" dirty="0"/>
              <a:t> se, </a:t>
            </a:r>
            <a:r>
              <a:rPr lang="en-US" sz="2100" dirty="0" err="1"/>
              <a:t>nasuprot</a:t>
            </a:r>
            <a:r>
              <a:rPr lang="en-US" sz="2100" dirty="0"/>
              <a:t> tome, </a:t>
            </a:r>
            <a:r>
              <a:rPr lang="en-US" sz="2100" dirty="0" err="1"/>
              <a:t>vlažna</a:t>
            </a:r>
            <a:r>
              <a:rPr lang="en-US" sz="2100" dirty="0"/>
              <a:t> </a:t>
            </a:r>
            <a:r>
              <a:rPr lang="en-US" sz="2100" dirty="0" err="1"/>
              <a:t>zrna</a:t>
            </a:r>
            <a:r>
              <a:rPr lang="en-US" sz="2100" dirty="0"/>
              <a:t> </a:t>
            </a:r>
            <a:r>
              <a:rPr lang="en-US" sz="2100" dirty="0" err="1"/>
              <a:t>lepe</a:t>
            </a:r>
            <a:r>
              <a:rPr lang="en-US" sz="2100" dirty="0"/>
              <a:t> za </a:t>
            </a:r>
            <a:r>
              <a:rPr lang="en-US" sz="2100" dirty="0" err="1"/>
              <a:t>sečivo</a:t>
            </a:r>
            <a:r>
              <a:rPr lang="en-US" sz="2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0346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C99B416-E13B-4CE1-A133-A3EE6704FB1A}"/>
              </a:ext>
            </a:extLst>
          </p:cNvPr>
          <p:cNvSpPr/>
          <p:nvPr/>
        </p:nvSpPr>
        <p:spPr>
          <a:xfrm>
            <a:off x="115824" y="0"/>
            <a:ext cx="119603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err="1"/>
              <a:t>Strane</a:t>
            </a:r>
            <a:r>
              <a:rPr lang="en-US" sz="2000" b="1" dirty="0"/>
              <a:t> </a:t>
            </a:r>
            <a:r>
              <a:rPr lang="en-US" sz="2000" b="1" dirty="0" err="1"/>
              <a:t>primese</a:t>
            </a:r>
            <a:r>
              <a:rPr lang="en-US" sz="2000" b="1" dirty="0"/>
              <a:t> </a:t>
            </a:r>
            <a:r>
              <a:rPr lang="en-US" sz="2000" dirty="0"/>
              <a:t>u </a:t>
            </a:r>
            <a:r>
              <a:rPr lang="en-US" sz="2000" dirty="0" err="1"/>
              <a:t>zrnastima</a:t>
            </a:r>
            <a:r>
              <a:rPr lang="en-US" sz="2000" dirty="0"/>
              <a:t> </a:t>
            </a:r>
            <a:r>
              <a:rPr lang="en-US" sz="2000" dirty="0" err="1"/>
              <a:t>hranivima</a:t>
            </a:r>
            <a:r>
              <a:rPr lang="en-U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da </a:t>
            </a:r>
            <a:r>
              <a:rPr lang="en-US" sz="2000" dirty="0" err="1"/>
              <a:t>budu</a:t>
            </a:r>
            <a:r>
              <a:rPr lang="en-US" sz="2000" dirty="0"/>
              <a:t> </a:t>
            </a:r>
            <a:r>
              <a:rPr lang="en-US" sz="2000" dirty="0" err="1"/>
              <a:t>neorganskog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organskog</a:t>
            </a:r>
            <a:r>
              <a:rPr lang="en-US" sz="2000" dirty="0"/>
              <a:t> </a:t>
            </a:r>
            <a:r>
              <a:rPr lang="en-US" sz="2000" dirty="0" err="1"/>
              <a:t>porekla</a:t>
            </a:r>
            <a:r>
              <a:rPr lang="en-US" sz="2000" dirty="0"/>
              <a:t>. </a:t>
            </a:r>
          </a:p>
          <a:p>
            <a:pPr algn="just"/>
            <a:r>
              <a:rPr lang="en-US" sz="2000" dirty="0"/>
              <a:t>Od </a:t>
            </a:r>
            <a:r>
              <a:rPr lang="en-US" sz="2000" dirty="0" err="1"/>
              <a:t>primesa</a:t>
            </a:r>
            <a:r>
              <a:rPr lang="en-US" sz="2000" dirty="0"/>
              <a:t> </a:t>
            </a:r>
            <a:r>
              <a:rPr lang="en-US" sz="2000" dirty="0" err="1"/>
              <a:t>neorganskog</a:t>
            </a:r>
            <a:r>
              <a:rPr lang="en-US" sz="2000" dirty="0"/>
              <a:t> </a:t>
            </a:r>
            <a:r>
              <a:rPr lang="en-US" sz="2000" dirty="0" err="1"/>
              <a:t>porekla</a:t>
            </a:r>
            <a:r>
              <a:rPr lang="en-US" sz="2000" dirty="0"/>
              <a:t>, </a:t>
            </a:r>
            <a:r>
              <a:rPr lang="en-US" sz="2000" dirty="0" err="1"/>
              <a:t>najčešće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prisutni</a:t>
            </a:r>
            <a:r>
              <a:rPr lang="en-US" sz="2000" dirty="0"/>
              <a:t> </a:t>
            </a:r>
            <a:r>
              <a:rPr lang="en-US" sz="2000" dirty="0" err="1"/>
              <a:t>kamenčići</a:t>
            </a:r>
            <a:r>
              <a:rPr lang="en-US" sz="2000" dirty="0"/>
              <a:t>, </a:t>
            </a:r>
            <a:r>
              <a:rPr lang="en-US" sz="2000" dirty="0" err="1"/>
              <a:t>staklo</a:t>
            </a:r>
            <a:r>
              <a:rPr lang="en-US" sz="2000" dirty="0"/>
              <a:t>, </a:t>
            </a:r>
            <a:r>
              <a:rPr lang="en-US" sz="2000" dirty="0" err="1"/>
              <a:t>zemlja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metalni</a:t>
            </a:r>
            <a:r>
              <a:rPr lang="en-US" sz="2000" dirty="0"/>
              <a:t> </a:t>
            </a:r>
            <a:r>
              <a:rPr lang="en-US" sz="2000" dirty="0" err="1"/>
              <a:t>predmeti</a:t>
            </a:r>
            <a:r>
              <a:rPr lang="en-US" sz="2000" dirty="0"/>
              <a:t> (</a:t>
            </a:r>
            <a:r>
              <a:rPr lang="en-US" sz="2000" dirty="0" err="1"/>
              <a:t>žica</a:t>
            </a:r>
            <a:r>
              <a:rPr lang="en-US" sz="2000" dirty="0"/>
              <a:t>, </a:t>
            </a:r>
            <a:r>
              <a:rPr lang="en-US" sz="2000" dirty="0" err="1"/>
              <a:t>ekseri</a:t>
            </a:r>
            <a:r>
              <a:rPr lang="en-US" sz="2000" dirty="0"/>
              <a:t>). Pre </a:t>
            </a:r>
            <a:r>
              <a:rPr lang="en-US" sz="2000" dirty="0" err="1"/>
              <a:t>upotrebe</a:t>
            </a:r>
            <a:r>
              <a:rPr lang="en-US" sz="2000" dirty="0"/>
              <a:t> u </a:t>
            </a:r>
            <a:r>
              <a:rPr lang="en-US" sz="2000" dirty="0" err="1"/>
              <a:t>ishrani</a:t>
            </a:r>
            <a:r>
              <a:rPr lang="en-US" sz="2000" dirty="0"/>
              <a:t> </a:t>
            </a:r>
            <a:r>
              <a:rPr lang="en-US" sz="2000" dirty="0" err="1"/>
              <a:t>potrebno</a:t>
            </a:r>
            <a:r>
              <a:rPr lang="en-US" sz="2000" dirty="0"/>
              <a:t> je </a:t>
            </a:r>
            <a:r>
              <a:rPr lang="en-US" sz="2000" dirty="0" err="1"/>
              <a:t>ove</a:t>
            </a:r>
            <a:r>
              <a:rPr lang="en-US" sz="2000" dirty="0"/>
              <a:t> </a:t>
            </a:r>
            <a:r>
              <a:rPr lang="en-US" sz="2000" dirty="0" err="1"/>
              <a:t>primese</a:t>
            </a:r>
            <a:r>
              <a:rPr lang="en-US" sz="2000" dirty="0"/>
              <a:t> </a:t>
            </a:r>
            <a:r>
              <a:rPr lang="en-US" sz="2000" dirty="0" err="1"/>
              <a:t>odstraniti</a:t>
            </a:r>
            <a:r>
              <a:rPr lang="en-US" sz="2000" dirty="0"/>
              <a:t>, </a:t>
            </a:r>
            <a:r>
              <a:rPr lang="en-US" sz="2000" dirty="0" err="1"/>
              <a:t>naročito</a:t>
            </a:r>
            <a:r>
              <a:rPr lang="en-US" sz="2000" dirty="0"/>
              <a:t> </a:t>
            </a:r>
            <a:r>
              <a:rPr lang="en-US" sz="2000" dirty="0" err="1"/>
              <a:t>ako</a:t>
            </a:r>
            <a:r>
              <a:rPr lang="en-U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da </a:t>
            </a:r>
            <a:r>
              <a:rPr lang="en-US" sz="2000" dirty="0" err="1"/>
              <a:t>nanesu</a:t>
            </a:r>
            <a:r>
              <a:rPr lang="en-US" sz="2000" dirty="0"/>
              <a:t> </a:t>
            </a:r>
            <a:r>
              <a:rPr lang="en-US" sz="2000" dirty="0" err="1"/>
              <a:t>povrede</a:t>
            </a:r>
            <a:r>
              <a:rPr lang="en-US" sz="2000" dirty="0"/>
              <a:t> (</a:t>
            </a:r>
            <a:r>
              <a:rPr lang="en-US" sz="2000" dirty="0" err="1"/>
              <a:t>oštri</a:t>
            </a:r>
            <a:r>
              <a:rPr lang="en-US" sz="2000" dirty="0"/>
              <a:t> </a:t>
            </a:r>
            <a:r>
              <a:rPr lang="en-US" sz="2000" dirty="0" err="1"/>
              <a:t>predmeti</a:t>
            </a:r>
            <a:r>
              <a:rPr lang="en-US" sz="2000" dirty="0"/>
              <a:t>) </a:t>
            </a:r>
            <a:r>
              <a:rPr lang="en-US" sz="2000" dirty="0" err="1"/>
              <a:t>pri</a:t>
            </a:r>
            <a:r>
              <a:rPr lang="en-US" sz="2000" dirty="0"/>
              <a:t> </a:t>
            </a:r>
            <a:r>
              <a:rPr lang="en-US" sz="2000" dirty="0" err="1"/>
              <a:t>konzumaciji</a:t>
            </a:r>
            <a:r>
              <a:rPr lang="en-US" sz="2000" dirty="0"/>
              <a:t>. </a:t>
            </a:r>
            <a:r>
              <a:rPr lang="en-US" sz="2000" dirty="0" err="1"/>
              <a:t>Dozvoljene</a:t>
            </a:r>
            <a:r>
              <a:rPr lang="en-US" sz="2000" dirty="0"/>
              <a:t> </a:t>
            </a:r>
            <a:r>
              <a:rPr lang="en-US" sz="2000" dirty="0" err="1"/>
              <a:t>količine</a:t>
            </a:r>
            <a:r>
              <a:rPr lang="en-US" sz="2000" dirty="0"/>
              <a:t> </a:t>
            </a:r>
            <a:r>
              <a:rPr lang="en-US" sz="2000" dirty="0" err="1"/>
              <a:t>stranih</a:t>
            </a:r>
            <a:r>
              <a:rPr lang="en-US" sz="2000" dirty="0"/>
              <a:t> </a:t>
            </a:r>
            <a:r>
              <a:rPr lang="en-US" sz="2000" dirty="0" err="1"/>
              <a:t>primesa</a:t>
            </a:r>
            <a:r>
              <a:rPr lang="en-US" sz="2000" dirty="0"/>
              <a:t>, </a:t>
            </a:r>
            <a:r>
              <a:rPr lang="en-US" sz="2000" dirty="0" err="1"/>
              <a:t>ukoliko</a:t>
            </a:r>
            <a:r>
              <a:rPr lang="en-US" sz="2000" dirty="0"/>
              <a:t> </a:t>
            </a:r>
            <a:r>
              <a:rPr lang="en-US" sz="2000" dirty="0" err="1"/>
              <a:t>nisu</a:t>
            </a:r>
            <a:r>
              <a:rPr lang="en-US" sz="2000" dirty="0"/>
              <a:t> </a:t>
            </a:r>
            <a:r>
              <a:rPr lang="en-US" sz="2000" dirty="0" err="1"/>
              <a:t>štetne</a:t>
            </a:r>
            <a:r>
              <a:rPr lang="en-US" sz="2000" dirty="0"/>
              <a:t> po </a:t>
            </a:r>
            <a:r>
              <a:rPr lang="en-US" sz="2000" dirty="0" err="1"/>
              <a:t>zdravlje</a:t>
            </a:r>
            <a:r>
              <a:rPr lang="en-US" sz="2000" dirty="0"/>
              <a:t> (</a:t>
            </a:r>
            <a:r>
              <a:rPr lang="en-US" sz="2000" dirty="0" err="1"/>
              <a:t>sitniji</a:t>
            </a:r>
            <a:r>
              <a:rPr lang="en-US" sz="2000" dirty="0"/>
              <a:t> </a:t>
            </a:r>
            <a:r>
              <a:rPr lang="en-US" sz="2000" dirty="0" err="1"/>
              <a:t>kamenčići</a:t>
            </a:r>
            <a:r>
              <a:rPr lang="en-US" sz="2000" dirty="0"/>
              <a:t>, </a:t>
            </a:r>
            <a:r>
              <a:rPr lang="en-US" sz="2000" dirty="0" err="1"/>
              <a:t>pesak</a:t>
            </a:r>
            <a:r>
              <a:rPr lang="en-US" sz="2000" dirty="0"/>
              <a:t>, </a:t>
            </a:r>
            <a:r>
              <a:rPr lang="en-US" sz="2000" dirty="0" err="1"/>
              <a:t>zemlja</a:t>
            </a:r>
            <a:r>
              <a:rPr lang="en-US" sz="2000" dirty="0"/>
              <a:t>), </a:t>
            </a:r>
            <a:r>
              <a:rPr lang="en-US" sz="2000" dirty="0" err="1"/>
              <a:t>kreću</a:t>
            </a:r>
            <a:r>
              <a:rPr lang="en-US" sz="2000" dirty="0"/>
              <a:t> se do </a:t>
            </a:r>
            <a:r>
              <a:rPr lang="en-US" sz="2000" b="1" dirty="0"/>
              <a:t>1,0%</a:t>
            </a:r>
            <a:r>
              <a:rPr lang="en-US" sz="2000" dirty="0"/>
              <a:t>. Pored </a:t>
            </a:r>
            <a:r>
              <a:rPr lang="en-US" sz="2000" dirty="0" err="1"/>
              <a:t>navedenog</a:t>
            </a:r>
            <a:r>
              <a:rPr lang="en-US" sz="2000" dirty="0"/>
              <a:t>, u </a:t>
            </a:r>
            <a:r>
              <a:rPr lang="en-US" sz="2000" dirty="0" err="1"/>
              <a:t>zrnastim</a:t>
            </a:r>
            <a:r>
              <a:rPr lang="en-US" sz="2000" dirty="0"/>
              <a:t> </a:t>
            </a:r>
            <a:r>
              <a:rPr lang="en-US" sz="2000" dirty="0" err="1"/>
              <a:t>hranivima</a:t>
            </a:r>
            <a:r>
              <a:rPr lang="en-US" sz="2000" dirty="0"/>
              <a:t> se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naći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druge</a:t>
            </a:r>
            <a:r>
              <a:rPr lang="en-US" sz="2000" dirty="0"/>
              <a:t> </a:t>
            </a:r>
            <a:r>
              <a:rPr lang="en-US" sz="2000" dirty="0" err="1"/>
              <a:t>primese</a:t>
            </a:r>
            <a:r>
              <a:rPr lang="en-US" sz="2000" dirty="0"/>
              <a:t> (</a:t>
            </a:r>
            <a:r>
              <a:rPr lang="en-US" sz="2000" dirty="0" err="1"/>
              <a:t>neorganski</a:t>
            </a:r>
            <a:r>
              <a:rPr lang="en-US" sz="2000" dirty="0"/>
              <a:t> </a:t>
            </a:r>
            <a:r>
              <a:rPr lang="en-US" sz="2000" dirty="0" err="1"/>
              <a:t>otrovi</a:t>
            </a:r>
            <a:r>
              <a:rPr lang="en-US" sz="2000" dirty="0"/>
              <a:t>)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što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sredstva</a:t>
            </a:r>
            <a:r>
              <a:rPr lang="en-US" sz="2000" dirty="0"/>
              <a:t> </a:t>
            </a:r>
            <a:r>
              <a:rPr lang="en-US" sz="2000" dirty="0" err="1"/>
              <a:t>koja</a:t>
            </a:r>
            <a:r>
              <a:rPr lang="en-US" sz="2000" dirty="0"/>
              <a:t> se </a:t>
            </a:r>
            <a:r>
              <a:rPr lang="en-US" sz="2000" dirty="0" err="1"/>
              <a:t>koriste</a:t>
            </a:r>
            <a:r>
              <a:rPr lang="en-US" sz="2000" dirty="0"/>
              <a:t> u </a:t>
            </a:r>
            <a:r>
              <a:rPr lang="en-US" sz="2000" dirty="0" err="1"/>
              <a:t>agrotehničke</a:t>
            </a:r>
            <a:r>
              <a:rPr lang="en-US" sz="2000" dirty="0"/>
              <a:t> </a:t>
            </a:r>
            <a:r>
              <a:rPr lang="en-US" sz="2000" dirty="0" err="1"/>
              <a:t>svrhe</a:t>
            </a:r>
            <a:r>
              <a:rPr lang="en-US" sz="2000" dirty="0"/>
              <a:t> (</a:t>
            </a:r>
            <a:r>
              <a:rPr lang="en-US" sz="2000" dirty="0" err="1"/>
              <a:t>suzbijanje</a:t>
            </a:r>
            <a:r>
              <a:rPr lang="en-US" sz="2000" dirty="0"/>
              <a:t> </a:t>
            </a:r>
            <a:r>
              <a:rPr lang="en-US" sz="2000" dirty="0" err="1"/>
              <a:t>biljnih</a:t>
            </a:r>
            <a:r>
              <a:rPr lang="en-US" sz="2000" dirty="0"/>
              <a:t> </a:t>
            </a:r>
            <a:r>
              <a:rPr lang="en-US" sz="2000" dirty="0" err="1"/>
              <a:t>štetočina</a:t>
            </a:r>
            <a:r>
              <a:rPr lang="en-US" sz="2000" dirty="0"/>
              <a:t>).</a:t>
            </a:r>
          </a:p>
          <a:p>
            <a:pPr algn="just"/>
            <a:r>
              <a:rPr lang="en-US" sz="2000" dirty="0"/>
              <a:t>Na </a:t>
            </a:r>
            <a:r>
              <a:rPr lang="en-US" sz="2000" dirty="0" err="1"/>
              <a:t>osnovu</a:t>
            </a:r>
            <a:r>
              <a:rPr lang="en-US" sz="2000" dirty="0"/>
              <a:t> </a:t>
            </a:r>
            <a:r>
              <a:rPr lang="en-US" sz="2000" dirty="0" err="1"/>
              <a:t>prisustva</a:t>
            </a:r>
            <a:r>
              <a:rPr lang="en-US" sz="2000" dirty="0"/>
              <a:t> </a:t>
            </a:r>
            <a:r>
              <a:rPr lang="en-US" sz="2000" dirty="0" err="1"/>
              <a:t>stranih</a:t>
            </a:r>
            <a:r>
              <a:rPr lang="en-US" sz="2000" dirty="0"/>
              <a:t> </a:t>
            </a:r>
            <a:r>
              <a:rPr lang="en-US" sz="2000" dirty="0" err="1"/>
              <a:t>primesa</a:t>
            </a:r>
            <a:r>
              <a:rPr lang="en-US" sz="2000" dirty="0"/>
              <a:t>,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stepena</a:t>
            </a:r>
            <a:r>
              <a:rPr lang="en-US" sz="2000" dirty="0"/>
              <a:t> </a:t>
            </a:r>
            <a:r>
              <a:rPr lang="en-US" sz="2000" dirty="0" err="1"/>
              <a:t>oštećenja</a:t>
            </a:r>
            <a:r>
              <a:rPr lang="en-US" sz="2000" dirty="0"/>
              <a:t> </a:t>
            </a:r>
            <a:r>
              <a:rPr lang="en-US" sz="2000" dirty="0" err="1"/>
              <a:t>zrna</a:t>
            </a:r>
            <a:r>
              <a:rPr lang="en-US" sz="2000" dirty="0"/>
              <a:t>, </a:t>
            </a:r>
            <a:r>
              <a:rPr lang="en-US" sz="2000" dirty="0" err="1"/>
              <a:t>prema</a:t>
            </a:r>
            <a:r>
              <a:rPr lang="en-US" sz="2000" dirty="0"/>
              <a:t> </a:t>
            </a:r>
            <a:r>
              <a:rPr lang="en-US" sz="2000" dirty="0" err="1"/>
              <a:t>zakonskoj</a:t>
            </a:r>
            <a:r>
              <a:rPr lang="en-US" sz="2000" dirty="0"/>
              <a:t> </a:t>
            </a:r>
            <a:r>
              <a:rPr lang="en-US" sz="2000" dirty="0" err="1"/>
              <a:t>regulativi</a:t>
            </a:r>
            <a:r>
              <a:rPr lang="en-US" sz="2000" dirty="0"/>
              <a:t> </a:t>
            </a:r>
            <a:r>
              <a:rPr lang="en-US" sz="2000" dirty="0" err="1"/>
              <a:t>kukuruz</a:t>
            </a:r>
            <a:r>
              <a:rPr lang="en-US" sz="2000" dirty="0"/>
              <a:t> se </a:t>
            </a:r>
            <a:r>
              <a:rPr lang="en-US" sz="2000" dirty="0" err="1"/>
              <a:t>može</a:t>
            </a:r>
            <a:r>
              <a:rPr lang="en-US" sz="2000" dirty="0"/>
              <a:t> </a:t>
            </a:r>
            <a:r>
              <a:rPr lang="en-US" sz="2000" dirty="0" err="1"/>
              <a:t>svrstati</a:t>
            </a:r>
            <a:r>
              <a:rPr lang="en-US" sz="2000" dirty="0"/>
              <a:t> u pet </a:t>
            </a:r>
            <a:r>
              <a:rPr lang="en-US" sz="2000" dirty="0" err="1"/>
              <a:t>različitih</a:t>
            </a:r>
            <a:r>
              <a:rPr lang="en-US" sz="2000" dirty="0"/>
              <a:t> </a:t>
            </a:r>
            <a:r>
              <a:rPr lang="en-US" sz="2000" dirty="0" err="1"/>
              <a:t>kategorija</a:t>
            </a:r>
            <a:r>
              <a:rPr lang="en-US" sz="2000" dirty="0"/>
              <a:t> (</a:t>
            </a:r>
            <a:r>
              <a:rPr lang="en-US" sz="2000" dirty="0" err="1"/>
              <a:t>tabela</a:t>
            </a:r>
            <a:r>
              <a:rPr lang="en-US" sz="2000" dirty="0"/>
              <a:t> 20).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CA447A-E624-4729-8883-999FAB70D606}"/>
              </a:ext>
            </a:extLst>
          </p:cNvPr>
          <p:cNvSpPr/>
          <p:nvPr/>
        </p:nvSpPr>
        <p:spPr>
          <a:xfrm>
            <a:off x="2859000" y="2714773"/>
            <a:ext cx="5935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Tabela</a:t>
            </a:r>
            <a:r>
              <a:rPr lang="en-US" b="1" dirty="0"/>
              <a:t> 20. </a:t>
            </a:r>
            <a:r>
              <a:rPr lang="en-US" b="1" dirty="0" err="1"/>
              <a:t>Kategorije</a:t>
            </a:r>
            <a:r>
              <a:rPr lang="en-US" b="1" dirty="0"/>
              <a:t> </a:t>
            </a:r>
            <a:r>
              <a:rPr lang="en-US" b="1" dirty="0" err="1"/>
              <a:t>zrna</a:t>
            </a:r>
            <a:r>
              <a:rPr lang="en-US" b="1" dirty="0"/>
              <a:t> </a:t>
            </a:r>
            <a:r>
              <a:rPr lang="en-US" b="1" dirty="0" err="1"/>
              <a:t>kukuruza</a:t>
            </a:r>
            <a:r>
              <a:rPr lang="en-US" b="1" dirty="0"/>
              <a:t> </a:t>
            </a:r>
            <a:r>
              <a:rPr lang="en-US" b="1" dirty="0" err="1"/>
              <a:t>prema</a:t>
            </a:r>
            <a:r>
              <a:rPr lang="en-US" b="1" dirty="0"/>
              <a:t> </a:t>
            </a:r>
            <a:r>
              <a:rPr lang="en-US" b="1" dirty="0" err="1"/>
              <a:t>važećoj</a:t>
            </a:r>
            <a:r>
              <a:rPr lang="en-US" b="1" dirty="0"/>
              <a:t> </a:t>
            </a:r>
            <a:r>
              <a:rPr lang="en-US" b="1" dirty="0" err="1"/>
              <a:t>regulativi</a:t>
            </a:r>
            <a:endParaRPr lang="en-US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40DABF1-1919-4673-B8FE-D664AB2386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504773"/>
              </p:ext>
            </p:extLst>
          </p:nvPr>
        </p:nvGraphicFramePr>
        <p:xfrm>
          <a:off x="312421" y="3084105"/>
          <a:ext cx="11567158" cy="37411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04912">
                  <a:extLst>
                    <a:ext uri="{9D8B030D-6E8A-4147-A177-3AD203B41FA5}">
                      <a16:colId xmlns:a16="http://schemas.microsoft.com/office/drawing/2014/main" val="1586196205"/>
                    </a:ext>
                  </a:extLst>
                </a:gridCol>
                <a:gridCol w="962873">
                  <a:extLst>
                    <a:ext uri="{9D8B030D-6E8A-4147-A177-3AD203B41FA5}">
                      <a16:colId xmlns:a16="http://schemas.microsoft.com/office/drawing/2014/main" val="3210508078"/>
                    </a:ext>
                  </a:extLst>
                </a:gridCol>
                <a:gridCol w="962873">
                  <a:extLst>
                    <a:ext uri="{9D8B030D-6E8A-4147-A177-3AD203B41FA5}">
                      <a16:colId xmlns:a16="http://schemas.microsoft.com/office/drawing/2014/main" val="3964912086"/>
                    </a:ext>
                  </a:extLst>
                </a:gridCol>
                <a:gridCol w="946403">
                  <a:extLst>
                    <a:ext uri="{9D8B030D-6E8A-4147-A177-3AD203B41FA5}">
                      <a16:colId xmlns:a16="http://schemas.microsoft.com/office/drawing/2014/main" val="4007768030"/>
                    </a:ext>
                  </a:extLst>
                </a:gridCol>
                <a:gridCol w="946403">
                  <a:extLst>
                    <a:ext uri="{9D8B030D-6E8A-4147-A177-3AD203B41FA5}">
                      <a16:colId xmlns:a16="http://schemas.microsoft.com/office/drawing/2014/main" val="2980615448"/>
                    </a:ext>
                  </a:extLst>
                </a:gridCol>
                <a:gridCol w="743694">
                  <a:extLst>
                    <a:ext uri="{9D8B030D-6E8A-4147-A177-3AD203B41FA5}">
                      <a16:colId xmlns:a16="http://schemas.microsoft.com/office/drawing/2014/main" val="205089721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Karakteristike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Kategorije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0538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II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III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IV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V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3360685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A) Primese stranog porekla,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664974423"/>
                  </a:ext>
                </a:extLst>
              </a:tr>
              <a:tr h="138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– primese neorganskog porekla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–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0,50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146204816"/>
                  </a:ext>
                </a:extLst>
              </a:tr>
              <a:tr h="1041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– štetne primese (seme otrovnih biljaka i rđe)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–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0,50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6841167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– nečistoće organskog porekla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2736139534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B) oštećena zrna, 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28937982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– lomljena zrna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2837794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– oštećena zrna (pokvarena, plesniva, nagrižena i sl.)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1,50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2,50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24066895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– zrna oštećena sušenjem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0,50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1,50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33557025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Ukupan sadržaj primesa stranog porekla i oštećenih zrna, 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16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22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2230168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6770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64650C2-AB12-47A5-9749-47CF9916FA57}"/>
              </a:ext>
            </a:extLst>
          </p:cNvPr>
          <p:cNvSpPr/>
          <p:nvPr/>
        </p:nvSpPr>
        <p:spPr>
          <a:xfrm>
            <a:off x="182880" y="135791"/>
            <a:ext cx="11603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Od </a:t>
            </a:r>
            <a:r>
              <a:rPr lang="en-US" sz="2400" dirty="0" err="1"/>
              <a:t>organskih</a:t>
            </a:r>
            <a:r>
              <a:rPr lang="en-US" sz="2400" dirty="0"/>
              <a:t> </a:t>
            </a:r>
            <a:r>
              <a:rPr lang="en-US" sz="2400" dirty="0" err="1"/>
              <a:t>primesa</a:t>
            </a:r>
            <a:r>
              <a:rPr lang="en-US" sz="2400" dirty="0"/>
              <a:t> u </a:t>
            </a:r>
            <a:r>
              <a:rPr lang="en-US" sz="2400" dirty="0" err="1"/>
              <a:t>hranivu</a:t>
            </a:r>
            <a:r>
              <a:rPr lang="en-US" sz="2400" dirty="0"/>
              <a:t> se </a:t>
            </a:r>
            <a:r>
              <a:rPr lang="en-US" sz="2400" dirty="0" err="1"/>
              <a:t>mogu</a:t>
            </a:r>
            <a:r>
              <a:rPr lang="en-US" sz="2400" dirty="0"/>
              <a:t> </a:t>
            </a:r>
            <a:r>
              <a:rPr lang="en-US" sz="2400" dirty="0" err="1"/>
              <a:t>naći</a:t>
            </a:r>
            <a:r>
              <a:rPr lang="en-US" sz="2400" dirty="0"/>
              <a:t> </a:t>
            </a:r>
            <a:r>
              <a:rPr lang="en-US" sz="2400" dirty="0" err="1"/>
              <a:t>neotrovne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otrovne</a:t>
            </a:r>
            <a:r>
              <a:rPr lang="en-US" sz="2400" dirty="0"/>
              <a:t> </a:t>
            </a:r>
            <a:r>
              <a:rPr lang="en-US" sz="2400" dirty="0" err="1"/>
              <a:t>primese</a:t>
            </a:r>
            <a:r>
              <a:rPr lang="en-US" sz="2400" dirty="0"/>
              <a:t>. U </a:t>
            </a:r>
            <a:r>
              <a:rPr lang="en-US" sz="2400" dirty="0" err="1"/>
              <a:t>neotrovne</a:t>
            </a:r>
            <a:r>
              <a:rPr lang="en-US" sz="2400" dirty="0"/>
              <a:t> </a:t>
            </a:r>
            <a:r>
              <a:rPr lang="en-US" sz="2400" dirty="0" err="1"/>
              <a:t>organske</a:t>
            </a:r>
            <a:r>
              <a:rPr lang="en-US" sz="2400" dirty="0"/>
              <a:t> </a:t>
            </a:r>
            <a:r>
              <a:rPr lang="en-US" sz="2400" dirty="0" err="1"/>
              <a:t>primese</a:t>
            </a:r>
            <a:r>
              <a:rPr lang="en-US" sz="2400" dirty="0"/>
              <a:t> </a:t>
            </a:r>
            <a:r>
              <a:rPr lang="en-US" sz="2400" dirty="0" err="1"/>
              <a:t>ubrajamo</a:t>
            </a:r>
            <a:r>
              <a:rPr lang="en-US" sz="2400" dirty="0"/>
              <a:t> </a:t>
            </a:r>
            <a:r>
              <a:rPr lang="en-US" sz="2400" dirty="0" err="1"/>
              <a:t>stabljike</a:t>
            </a:r>
            <a:r>
              <a:rPr lang="en-US" sz="2400" dirty="0"/>
              <a:t>, </a:t>
            </a:r>
            <a:r>
              <a:rPr lang="en-US" sz="2400" dirty="0" err="1"/>
              <a:t>plevu</a:t>
            </a:r>
            <a:r>
              <a:rPr lang="en-US" sz="2400" dirty="0"/>
              <a:t>, </a:t>
            </a:r>
            <a:r>
              <a:rPr lang="en-US" sz="2400" dirty="0" err="1"/>
              <a:t>mahune</a:t>
            </a:r>
            <a:r>
              <a:rPr lang="en-US" sz="2400" dirty="0"/>
              <a:t>, </a:t>
            </a:r>
            <a:r>
              <a:rPr lang="en-US" sz="2400" dirty="0" err="1"/>
              <a:t>ljuske</a:t>
            </a:r>
            <a:r>
              <a:rPr lang="en-US" sz="2400" dirty="0"/>
              <a:t>, </a:t>
            </a:r>
            <a:r>
              <a:rPr lang="en-US" sz="2400" dirty="0" err="1"/>
              <a:t>lišće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semenje</a:t>
            </a:r>
            <a:r>
              <a:rPr lang="en-US" sz="2400" dirty="0"/>
              <a:t> </a:t>
            </a:r>
            <a:r>
              <a:rPr lang="en-US" sz="2400" dirty="0" err="1"/>
              <a:t>različitog</a:t>
            </a:r>
            <a:r>
              <a:rPr lang="en-US" sz="2400" dirty="0"/>
              <a:t> </a:t>
            </a:r>
            <a:r>
              <a:rPr lang="en-US" sz="2400" dirty="0" err="1"/>
              <a:t>porekla</a:t>
            </a:r>
            <a:r>
              <a:rPr lang="en-US" sz="2400" dirty="0"/>
              <a:t>. </a:t>
            </a:r>
            <a:r>
              <a:rPr lang="en-US" sz="2400" dirty="0" err="1"/>
              <a:t>Sadržaj</a:t>
            </a:r>
            <a:r>
              <a:rPr lang="en-US" sz="2400" dirty="0"/>
              <a:t> </a:t>
            </a:r>
            <a:r>
              <a:rPr lang="en-US" sz="2400" dirty="0" err="1"/>
              <a:t>ovih</a:t>
            </a:r>
            <a:r>
              <a:rPr lang="en-US" sz="2400" dirty="0"/>
              <a:t> </a:t>
            </a:r>
            <a:r>
              <a:rPr lang="en-US" sz="2400" dirty="0" err="1"/>
              <a:t>primesa</a:t>
            </a:r>
            <a:r>
              <a:rPr lang="en-US" sz="2400" dirty="0"/>
              <a:t> ne </a:t>
            </a:r>
            <a:r>
              <a:rPr lang="en-US" sz="2400" dirty="0" err="1"/>
              <a:t>sme</a:t>
            </a:r>
            <a:r>
              <a:rPr lang="en-US" sz="2400" dirty="0"/>
              <a:t> da </a:t>
            </a:r>
            <a:r>
              <a:rPr lang="en-US" sz="2400" dirty="0" err="1"/>
              <a:t>bude</a:t>
            </a:r>
            <a:r>
              <a:rPr lang="en-US" sz="2400" dirty="0"/>
              <a:t> </a:t>
            </a:r>
            <a:r>
              <a:rPr lang="en-US" sz="2400" dirty="0" err="1"/>
              <a:t>iznad</a:t>
            </a:r>
            <a:r>
              <a:rPr lang="en-US" sz="2400" dirty="0"/>
              <a:t> 2%. Pored </a:t>
            </a:r>
            <a:r>
              <a:rPr lang="en-US" sz="2400" dirty="0" err="1"/>
              <a:t>nabrojanih</a:t>
            </a:r>
            <a:r>
              <a:rPr lang="en-US" sz="2400" dirty="0"/>
              <a:t>, u </a:t>
            </a:r>
            <a:r>
              <a:rPr lang="en-US" sz="2400" dirty="0" err="1"/>
              <a:t>zrnastim</a:t>
            </a:r>
            <a:r>
              <a:rPr lang="en-US" sz="2400" dirty="0"/>
              <a:t> </a:t>
            </a:r>
            <a:r>
              <a:rPr lang="en-US" sz="2400" dirty="0" err="1"/>
              <a:t>hranivima</a:t>
            </a:r>
            <a:r>
              <a:rPr lang="en-US" sz="2400" dirty="0"/>
              <a:t> </a:t>
            </a:r>
            <a:r>
              <a:rPr lang="en-US" sz="2400" dirty="0" err="1"/>
              <a:t>često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prisutne</a:t>
            </a:r>
            <a:r>
              <a:rPr lang="en-US" sz="2400" dirty="0"/>
              <a:t> </a:t>
            </a:r>
            <a:r>
              <a:rPr lang="en-US" sz="2400" dirty="0" err="1"/>
              <a:t>otrovne</a:t>
            </a:r>
            <a:r>
              <a:rPr lang="en-US" sz="2400" dirty="0"/>
              <a:t> </a:t>
            </a:r>
            <a:r>
              <a:rPr lang="en-US" sz="2400" dirty="0" err="1"/>
              <a:t>primese</a:t>
            </a:r>
            <a:r>
              <a:rPr lang="en-US" sz="2400" dirty="0"/>
              <a:t> </a:t>
            </a:r>
            <a:r>
              <a:rPr lang="en-US" sz="2400" dirty="0" err="1"/>
              <a:t>organskog</a:t>
            </a:r>
            <a:r>
              <a:rPr lang="en-US" sz="2400" dirty="0"/>
              <a:t> </a:t>
            </a:r>
            <a:r>
              <a:rPr lang="en-US" sz="2400" dirty="0" err="1"/>
              <a:t>porekla</a:t>
            </a:r>
            <a:r>
              <a:rPr lang="en-US" sz="2400" dirty="0"/>
              <a:t>,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što</a:t>
            </a:r>
            <a:r>
              <a:rPr lang="en-US" sz="2400" dirty="0"/>
              <a:t> je </a:t>
            </a:r>
            <a:r>
              <a:rPr lang="en-US" sz="2400" dirty="0" err="1"/>
              <a:t>seme</a:t>
            </a:r>
            <a:r>
              <a:rPr lang="en-US" sz="2400" dirty="0"/>
              <a:t> </a:t>
            </a:r>
            <a:r>
              <a:rPr lang="en-US" sz="2400" dirty="0" err="1"/>
              <a:t>otrovnog</a:t>
            </a:r>
            <a:r>
              <a:rPr lang="en-US" sz="2400" dirty="0"/>
              <a:t> </a:t>
            </a:r>
            <a:r>
              <a:rPr lang="en-US" sz="2400" dirty="0" err="1"/>
              <a:t>bilja</a:t>
            </a:r>
            <a:r>
              <a:rPr lang="en-US" sz="2400" dirty="0"/>
              <a:t>. </a:t>
            </a:r>
            <a:r>
              <a:rPr lang="en-US" sz="2400" dirty="0" err="1"/>
              <a:t>Zrnasta</a:t>
            </a:r>
            <a:r>
              <a:rPr lang="en-US" sz="2400" dirty="0"/>
              <a:t> </a:t>
            </a:r>
            <a:r>
              <a:rPr lang="en-US" sz="2400" dirty="0" err="1"/>
              <a:t>hrana</a:t>
            </a:r>
            <a:r>
              <a:rPr lang="en-US" sz="2400" dirty="0"/>
              <a:t> </a:t>
            </a:r>
            <a:r>
              <a:rPr lang="en-US" sz="2400" dirty="0" err="1"/>
              <a:t>zagađena</a:t>
            </a:r>
            <a:r>
              <a:rPr lang="en-US" sz="2400" dirty="0"/>
              <a:t> u </a:t>
            </a:r>
            <a:r>
              <a:rPr lang="en-US" sz="2400" dirty="0" err="1"/>
              <a:t>većem</a:t>
            </a:r>
            <a:r>
              <a:rPr lang="en-US" sz="2400" dirty="0"/>
              <a:t> </a:t>
            </a:r>
            <a:r>
              <a:rPr lang="en-US" sz="2400" dirty="0" err="1"/>
              <a:t>stepenu</a:t>
            </a:r>
            <a:r>
              <a:rPr lang="en-US" sz="2400" dirty="0"/>
              <a:t> </a:t>
            </a:r>
            <a:r>
              <a:rPr lang="en-US" sz="2400" dirty="0" err="1"/>
              <a:t>semenjem</a:t>
            </a:r>
            <a:r>
              <a:rPr lang="en-US" sz="2400" dirty="0"/>
              <a:t> </a:t>
            </a:r>
            <a:r>
              <a:rPr lang="en-US" sz="2400" dirty="0" err="1"/>
              <a:t>otrovnog</a:t>
            </a:r>
            <a:r>
              <a:rPr lang="en-US" sz="2400" dirty="0"/>
              <a:t> </a:t>
            </a:r>
            <a:r>
              <a:rPr lang="en-US" sz="2400" dirty="0" err="1"/>
              <a:t>bilja</a:t>
            </a:r>
            <a:r>
              <a:rPr lang="en-US" sz="2400" dirty="0"/>
              <a:t>, ne </a:t>
            </a:r>
            <a:r>
              <a:rPr lang="en-US" sz="2400" dirty="0" err="1"/>
              <a:t>sme</a:t>
            </a:r>
            <a:r>
              <a:rPr lang="en-US" sz="2400" dirty="0"/>
              <a:t> se </a:t>
            </a:r>
            <a:r>
              <a:rPr lang="en-US" sz="2400" dirty="0" err="1"/>
              <a:t>koristiti</a:t>
            </a:r>
            <a:r>
              <a:rPr lang="en-US" sz="2400" dirty="0"/>
              <a:t> za </a:t>
            </a:r>
            <a:r>
              <a:rPr lang="en-US" sz="2400" dirty="0" err="1"/>
              <a:t>ishranu</a:t>
            </a:r>
            <a:r>
              <a:rPr lang="en-US" sz="2400" dirty="0"/>
              <a:t> </a:t>
            </a:r>
            <a:r>
              <a:rPr lang="en-US" sz="2400" dirty="0" err="1"/>
              <a:t>životinja</a:t>
            </a:r>
            <a:r>
              <a:rPr lang="en-US" sz="2400" dirty="0"/>
              <a:t>. U </a:t>
            </a:r>
            <a:r>
              <a:rPr lang="en-US" sz="2400" dirty="0" err="1"/>
              <a:t>zrnastoj</a:t>
            </a:r>
            <a:r>
              <a:rPr lang="en-US" sz="2400" dirty="0"/>
              <a:t> </a:t>
            </a:r>
            <a:r>
              <a:rPr lang="en-US" sz="2400" dirty="0" err="1"/>
              <a:t>hrani</a:t>
            </a:r>
            <a:r>
              <a:rPr lang="en-US" sz="2400" dirty="0"/>
              <a:t> </a:t>
            </a:r>
            <a:r>
              <a:rPr lang="en-US" sz="2400" dirty="0" err="1"/>
              <a:t>dozvoljeno</a:t>
            </a:r>
            <a:r>
              <a:rPr lang="en-US" sz="2400" dirty="0"/>
              <a:t> je </a:t>
            </a:r>
            <a:r>
              <a:rPr lang="en-US" sz="2400" dirty="0" err="1"/>
              <a:t>prisustvo</a:t>
            </a:r>
            <a:r>
              <a:rPr lang="en-US" sz="2400" dirty="0"/>
              <a:t> do 0,4% </a:t>
            </a:r>
            <a:r>
              <a:rPr lang="en-US" sz="2400" dirty="0" err="1"/>
              <a:t>kukolja</a:t>
            </a:r>
            <a:r>
              <a:rPr lang="en-US" sz="2400" dirty="0"/>
              <a:t>, a </a:t>
            </a:r>
            <a:r>
              <a:rPr lang="en-US" sz="2400" dirty="0" err="1"/>
              <a:t>ostalog</a:t>
            </a:r>
            <a:r>
              <a:rPr lang="en-US" sz="2400" dirty="0"/>
              <a:t> </a:t>
            </a:r>
            <a:r>
              <a:rPr lang="en-US" sz="2400" dirty="0" err="1"/>
              <a:t>se¬menja</a:t>
            </a:r>
            <a:r>
              <a:rPr lang="en-US" sz="2400" dirty="0"/>
              <a:t> (</a:t>
            </a:r>
            <a:r>
              <a:rPr lang="en-US" sz="2400" dirty="0" err="1"/>
              <a:t>tatula</a:t>
            </a:r>
            <a:r>
              <a:rPr lang="en-US" sz="2400" dirty="0"/>
              <a:t>, </a:t>
            </a:r>
            <a:r>
              <a:rPr lang="en-US" sz="2400" dirty="0" err="1"/>
              <a:t>pijani</a:t>
            </a:r>
            <a:r>
              <a:rPr lang="en-US" sz="2400" dirty="0"/>
              <a:t> </a:t>
            </a:r>
            <a:r>
              <a:rPr lang="en-US" sz="2400" dirty="0" err="1"/>
              <a:t>ljulj</a:t>
            </a:r>
            <a:r>
              <a:rPr lang="en-US" sz="2400" dirty="0"/>
              <a:t>, </a:t>
            </a:r>
            <a:r>
              <a:rPr lang="en-US" sz="2400" dirty="0" err="1"/>
              <a:t>bunika</a:t>
            </a:r>
            <a:r>
              <a:rPr lang="en-US" sz="2400" dirty="0"/>
              <a:t>) do 0,1%. </a:t>
            </a:r>
            <a:r>
              <a:rPr lang="en-US" sz="2400" dirty="0" err="1"/>
              <a:t>Identifikacija</a:t>
            </a:r>
            <a:r>
              <a:rPr lang="en-US" sz="2400" dirty="0"/>
              <a:t> </a:t>
            </a:r>
            <a:r>
              <a:rPr lang="en-US" sz="2400" dirty="0" err="1"/>
              <a:t>semenja</a:t>
            </a:r>
            <a:r>
              <a:rPr lang="en-US" sz="2400" dirty="0"/>
              <a:t> </a:t>
            </a:r>
            <a:r>
              <a:rPr lang="en-US" sz="2400" dirty="0" err="1"/>
              <a:t>otrovnih</a:t>
            </a:r>
            <a:r>
              <a:rPr lang="en-US" sz="2400" dirty="0"/>
              <a:t> </a:t>
            </a:r>
            <a:r>
              <a:rPr lang="en-US" sz="2400" dirty="0" err="1"/>
              <a:t>biljaka</a:t>
            </a:r>
            <a:r>
              <a:rPr lang="en-US" sz="2400" dirty="0"/>
              <a:t> </a:t>
            </a:r>
            <a:r>
              <a:rPr lang="en-US" sz="2400" dirty="0" err="1"/>
              <a:t>postiže</a:t>
            </a:r>
            <a:r>
              <a:rPr lang="en-US" sz="2400" dirty="0"/>
              <a:t> se </a:t>
            </a:r>
            <a:r>
              <a:rPr lang="en-US" sz="2400" dirty="0" err="1"/>
              <a:t>posmatranjem</a:t>
            </a:r>
            <a:r>
              <a:rPr lang="en-US" sz="2400" dirty="0"/>
              <a:t> </a:t>
            </a:r>
            <a:r>
              <a:rPr lang="en-US" sz="2400" dirty="0" err="1"/>
              <a:t>uzoraka</a:t>
            </a:r>
            <a:r>
              <a:rPr lang="en-US" sz="2400" dirty="0"/>
              <a:t> pod </a:t>
            </a:r>
            <a:r>
              <a:rPr lang="en-US" sz="2400" dirty="0" err="1"/>
              <a:t>lupom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određivanjem</a:t>
            </a:r>
            <a:r>
              <a:rPr lang="en-US" sz="2400" dirty="0"/>
              <a:t> </a:t>
            </a:r>
            <a:r>
              <a:rPr lang="en-US" sz="2400" dirty="0" err="1"/>
              <a:t>morfoloških</a:t>
            </a:r>
            <a:r>
              <a:rPr lang="en-US" sz="2400" dirty="0"/>
              <a:t> </a:t>
            </a:r>
            <a:r>
              <a:rPr lang="en-US" sz="2400" dirty="0" err="1"/>
              <a:t>karakteristika</a:t>
            </a:r>
            <a:r>
              <a:rPr lang="en-US" sz="2400" dirty="0"/>
              <a:t> </a:t>
            </a:r>
            <a:r>
              <a:rPr lang="en-US" sz="2400" dirty="0" err="1"/>
              <a:t>delova</a:t>
            </a:r>
            <a:r>
              <a:rPr lang="en-US" sz="2400" dirty="0"/>
              <a:t> </a:t>
            </a:r>
            <a:r>
              <a:rPr lang="en-US" sz="2400" dirty="0" err="1"/>
              <a:t>ljuske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opne</a:t>
            </a:r>
            <a:r>
              <a:rPr lang="en-US" sz="2400" dirty="0"/>
              <a:t>,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oblika</a:t>
            </a:r>
            <a:r>
              <a:rPr lang="en-US" sz="2400" dirty="0"/>
              <a:t> </a:t>
            </a:r>
            <a:r>
              <a:rPr lang="en-US" sz="2400" dirty="0" err="1"/>
              <a:t>skrobnih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 pod </a:t>
            </a:r>
            <a:r>
              <a:rPr lang="en-US" sz="2400" dirty="0" err="1"/>
              <a:t>mikroskopom</a:t>
            </a:r>
            <a:r>
              <a:rPr lang="en-US" sz="2400" dirty="0"/>
              <a:t> (</a:t>
            </a:r>
            <a:r>
              <a:rPr lang="en-US" sz="2400" dirty="0" err="1"/>
              <a:t>tabela</a:t>
            </a:r>
            <a:r>
              <a:rPr lang="en-US" sz="2400" dirty="0"/>
              <a:t> 21).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BBA024-0E9B-4B84-8FE7-433BF471BF9B}"/>
              </a:ext>
            </a:extLst>
          </p:cNvPr>
          <p:cNvSpPr/>
          <p:nvPr/>
        </p:nvSpPr>
        <p:spPr>
          <a:xfrm>
            <a:off x="3362206" y="3851162"/>
            <a:ext cx="5427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Tabela</a:t>
            </a:r>
            <a:r>
              <a:rPr lang="en-US" b="1" dirty="0"/>
              <a:t> 21. </a:t>
            </a:r>
            <a:r>
              <a:rPr lang="en-US" b="1" dirty="0" err="1"/>
              <a:t>Morfološke</a:t>
            </a:r>
            <a:r>
              <a:rPr lang="en-US" b="1" dirty="0"/>
              <a:t> </a:t>
            </a:r>
            <a:r>
              <a:rPr lang="en-US" b="1" dirty="0" err="1"/>
              <a:t>karakteristike</a:t>
            </a:r>
            <a:r>
              <a:rPr lang="en-US" b="1" dirty="0"/>
              <a:t> </a:t>
            </a:r>
            <a:r>
              <a:rPr lang="en-US" b="1" dirty="0" err="1"/>
              <a:t>otrovnog</a:t>
            </a:r>
            <a:r>
              <a:rPr lang="en-US" b="1" dirty="0"/>
              <a:t> </a:t>
            </a:r>
            <a:r>
              <a:rPr lang="en-US" b="1" dirty="0" err="1"/>
              <a:t>semenja</a:t>
            </a:r>
            <a:endParaRPr lang="en-US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C299834-8A7A-4BD1-8B6F-6911AC153D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382294"/>
              </p:ext>
            </p:extLst>
          </p:nvPr>
        </p:nvGraphicFramePr>
        <p:xfrm>
          <a:off x="365760" y="4220494"/>
          <a:ext cx="11420855" cy="23754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4101">
                  <a:extLst>
                    <a:ext uri="{9D8B030D-6E8A-4147-A177-3AD203B41FA5}">
                      <a16:colId xmlns:a16="http://schemas.microsoft.com/office/drawing/2014/main" val="1783138246"/>
                    </a:ext>
                  </a:extLst>
                </a:gridCol>
                <a:gridCol w="1733210">
                  <a:extLst>
                    <a:ext uri="{9D8B030D-6E8A-4147-A177-3AD203B41FA5}">
                      <a16:colId xmlns:a16="http://schemas.microsoft.com/office/drawing/2014/main" val="545528186"/>
                    </a:ext>
                  </a:extLst>
                </a:gridCol>
                <a:gridCol w="1554993">
                  <a:extLst>
                    <a:ext uri="{9D8B030D-6E8A-4147-A177-3AD203B41FA5}">
                      <a16:colId xmlns:a16="http://schemas.microsoft.com/office/drawing/2014/main" val="1426464873"/>
                    </a:ext>
                  </a:extLst>
                </a:gridCol>
                <a:gridCol w="1554993">
                  <a:extLst>
                    <a:ext uri="{9D8B030D-6E8A-4147-A177-3AD203B41FA5}">
                      <a16:colId xmlns:a16="http://schemas.microsoft.com/office/drawing/2014/main" val="2325442149"/>
                    </a:ext>
                  </a:extLst>
                </a:gridCol>
                <a:gridCol w="1547463">
                  <a:extLst>
                    <a:ext uri="{9D8B030D-6E8A-4147-A177-3AD203B41FA5}">
                      <a16:colId xmlns:a16="http://schemas.microsoft.com/office/drawing/2014/main" val="2755812000"/>
                    </a:ext>
                  </a:extLst>
                </a:gridCol>
                <a:gridCol w="1644101">
                  <a:extLst>
                    <a:ext uri="{9D8B030D-6E8A-4147-A177-3AD203B41FA5}">
                      <a16:colId xmlns:a16="http://schemas.microsoft.com/office/drawing/2014/main" val="3330695255"/>
                    </a:ext>
                  </a:extLst>
                </a:gridCol>
                <a:gridCol w="1741994">
                  <a:extLst>
                    <a:ext uri="{9D8B030D-6E8A-4147-A177-3AD203B41FA5}">
                      <a16:colId xmlns:a16="http://schemas.microsoft.com/office/drawing/2014/main" val="1839262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Vrsta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oblik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boja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dužina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širina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debljina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prečnik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940318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Kukolj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poliedričan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tamna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58331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Gorušica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okrugao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tamno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1,5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70594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Tatula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elipsast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crna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3,0-3,5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2,5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1,5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70564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Bunika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četvorouglast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crna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1,2-1,5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1,3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0,5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31583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Ljulj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jajast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zeleno-žuta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4,5-6,0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2,2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194216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Grahorica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okrugao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pegavo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0,6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984712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Ricinus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pasuljast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šarena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1,5-2,0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>
                          <a:effectLst/>
                        </a:rPr>
                        <a:t>0,5-1,0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0,5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58091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19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1C94BD-1D00-43DA-B0CB-8716EFF3B289}"/>
              </a:ext>
            </a:extLst>
          </p:cNvPr>
          <p:cNvSpPr/>
          <p:nvPr/>
        </p:nvSpPr>
        <p:spPr>
          <a:xfrm>
            <a:off x="0" y="1844665"/>
            <a:ext cx="12082272" cy="2871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sr-Latn-RS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Paraziti</a:t>
            </a:r>
            <a:r>
              <a:rPr lang="sr-Latn-R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kako životinjskog, tako i biljnog porekla mogu biti prisutni u zrnastim hranivima. 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sr-Latn-RS" sz="2400" dirty="0">
                <a:latin typeface="Arial" panose="020B0604020202020204" pitchFamily="34" charset="0"/>
                <a:ea typeface="Calibri" panose="020F0502020204030204" pitchFamily="34" charset="0"/>
              </a:rPr>
              <a:t>Najčešći paraziti životinjskog porekla su glodari (pacovi, miševi) i insekti: žižci (žitni, pirinčani, graškov, pasuljev), moljci, buba švabe, buba ruse i grinje, kao i njihovi larveni oblici. Procenjivanje upotrebljivosti hrane vrši se na osnovu vrste i broja prisutnih parazita. Dozvoljen broj žižljivih zrna je do 4% pod uslovom da nisu prisutni živi insekti, dok hrana u kojoj su utvrđene grinje, nije upotrebljiva.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15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2676EC8-5FCC-4FC7-A374-0643FAC4A7E6}"/>
              </a:ext>
            </a:extLst>
          </p:cNvPr>
          <p:cNvSpPr/>
          <p:nvPr/>
        </p:nvSpPr>
        <p:spPr>
          <a:xfrm>
            <a:off x="2657338" y="117086"/>
            <a:ext cx="6213945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sr-Latn-R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ODREĐIVANJE STEPENA ŽIŽLJIVOSTI </a:t>
            </a:r>
            <a:endParaRPr lang="en-US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D6535C1-2D40-41AB-9830-AB03BFB336FB}"/>
              </a:ext>
            </a:extLst>
          </p:cNvPr>
          <p:cNvSpPr/>
          <p:nvPr/>
        </p:nvSpPr>
        <p:spPr>
          <a:xfrm>
            <a:off x="146304" y="739271"/>
            <a:ext cx="116860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U </a:t>
            </a:r>
            <a:r>
              <a:rPr lang="en-US" sz="2400" dirty="0" err="1"/>
              <a:t>toplu</a:t>
            </a:r>
            <a:r>
              <a:rPr lang="en-US" sz="2400" dirty="0"/>
              <a:t> </a:t>
            </a:r>
            <a:r>
              <a:rPr lang="en-US" sz="2400" dirty="0" err="1"/>
              <a:t>vodu</a:t>
            </a:r>
            <a:r>
              <a:rPr lang="en-US" sz="2400" dirty="0"/>
              <a:t> (30°C) </a:t>
            </a:r>
            <a:r>
              <a:rPr lang="en-US" sz="2400" dirty="0" err="1"/>
              <a:t>potrebno</a:t>
            </a:r>
            <a:r>
              <a:rPr lang="en-US" sz="2400" dirty="0"/>
              <a:t> je </a:t>
            </a:r>
            <a:r>
              <a:rPr lang="en-US" sz="2400" dirty="0" err="1"/>
              <a:t>potopiti</a:t>
            </a:r>
            <a:r>
              <a:rPr lang="en-US" sz="2400" dirty="0"/>
              <a:t> 10-20 g </a:t>
            </a:r>
            <a:r>
              <a:rPr lang="en-US" sz="2400" dirty="0" err="1"/>
              <a:t>zrna</a:t>
            </a:r>
            <a:r>
              <a:rPr lang="en-US" sz="2400" dirty="0"/>
              <a:t> </a:t>
            </a:r>
            <a:r>
              <a:rPr lang="en-US" sz="2400" dirty="0" err="1"/>
              <a:t>zamotanih</a:t>
            </a:r>
            <a:r>
              <a:rPr lang="en-US" sz="2400" dirty="0"/>
              <a:t> u </a:t>
            </a:r>
            <a:r>
              <a:rPr lang="en-US" sz="2400" dirty="0" err="1"/>
              <a:t>gazu</a:t>
            </a:r>
            <a:r>
              <a:rPr lang="en-US" sz="2400" dirty="0"/>
              <a:t>, da bi </a:t>
            </a:r>
            <a:r>
              <a:rPr lang="en-US" sz="2400" dirty="0" err="1"/>
              <a:t>čepovi</a:t>
            </a:r>
            <a:r>
              <a:rPr lang="en-US" sz="2400" dirty="0"/>
              <a:t>, </a:t>
            </a:r>
            <a:r>
              <a:rPr lang="en-US" sz="2400" dirty="0" err="1"/>
              <a:t>koje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izbušili</a:t>
            </a:r>
            <a:r>
              <a:rPr lang="en-US" sz="2400" dirty="0"/>
              <a:t> </a:t>
            </a:r>
            <a:r>
              <a:rPr lang="en-US" sz="2400" dirty="0" err="1"/>
              <a:t>žižci</a:t>
            </a:r>
            <a:r>
              <a:rPr lang="en-US" sz="2400" dirty="0"/>
              <a:t>, </a:t>
            </a:r>
            <a:r>
              <a:rPr lang="en-US" sz="2400" dirty="0" err="1"/>
              <a:t>nabubreli</a:t>
            </a:r>
            <a:r>
              <a:rPr lang="en-US" sz="2400" dirty="0"/>
              <a:t>. </a:t>
            </a:r>
            <a:r>
              <a:rPr lang="en-US" sz="2400" dirty="0" err="1"/>
              <a:t>Zrna</a:t>
            </a:r>
            <a:r>
              <a:rPr lang="en-US" sz="2400" dirty="0"/>
              <a:t> se </a:t>
            </a:r>
            <a:r>
              <a:rPr lang="en-US" sz="2400" dirty="0" err="1"/>
              <a:t>zatim</a:t>
            </a:r>
            <a:r>
              <a:rPr lang="en-US" sz="2400" dirty="0"/>
              <a:t> </a:t>
            </a:r>
            <a:r>
              <a:rPr lang="en-US" sz="2400" dirty="0" err="1"/>
              <a:t>ocede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potope</a:t>
            </a:r>
            <a:r>
              <a:rPr lang="en-US" sz="2400" dirty="0"/>
              <a:t> u 1% </a:t>
            </a:r>
            <a:r>
              <a:rPr lang="en-US" sz="2400" dirty="0" err="1"/>
              <a:t>kalijum</a:t>
            </a:r>
            <a:r>
              <a:rPr lang="en-US" sz="2400" dirty="0"/>
              <a:t> </a:t>
            </a:r>
            <a:r>
              <a:rPr lang="en-US" sz="2400" dirty="0" err="1"/>
              <a:t>permanganat</a:t>
            </a:r>
            <a:r>
              <a:rPr lang="en-US" sz="2400" dirty="0"/>
              <a:t> (KMnO4) u </a:t>
            </a:r>
            <a:r>
              <a:rPr lang="en-US" sz="2400" dirty="0" err="1"/>
              <a:t>trajanju</a:t>
            </a:r>
            <a:r>
              <a:rPr lang="en-US" sz="2400" dirty="0"/>
              <a:t> od 1 </a:t>
            </a:r>
            <a:r>
              <a:rPr lang="en-US" sz="2400" dirty="0" err="1"/>
              <a:t>minuta</a:t>
            </a:r>
            <a:r>
              <a:rPr lang="en-US" sz="2400" dirty="0"/>
              <a:t>, </a:t>
            </a:r>
            <a:r>
              <a:rPr lang="en-US" sz="2400" dirty="0" err="1"/>
              <a:t>nakon</a:t>
            </a:r>
            <a:r>
              <a:rPr lang="en-US" sz="2400" dirty="0"/>
              <a:t> </a:t>
            </a:r>
            <a:r>
              <a:rPr lang="en-US" sz="2400" dirty="0" err="1"/>
              <a:t>čega</a:t>
            </a:r>
            <a:r>
              <a:rPr lang="en-US" sz="2400" dirty="0"/>
              <a:t> se </a:t>
            </a:r>
            <a:r>
              <a:rPr lang="en-US" sz="2400" dirty="0" err="1"/>
              <a:t>ispiraju</a:t>
            </a:r>
            <a:r>
              <a:rPr lang="en-US" sz="2400" dirty="0"/>
              <a:t> </a:t>
            </a:r>
            <a:r>
              <a:rPr lang="en-US" sz="2400" dirty="0" err="1"/>
              <a:t>vodom</a:t>
            </a:r>
            <a:r>
              <a:rPr lang="en-US" sz="2400" dirty="0"/>
              <a:t>. </a:t>
            </a:r>
            <a:r>
              <a:rPr lang="en-US" sz="2400" dirty="0" err="1"/>
              <a:t>Isprana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 se </a:t>
            </a:r>
            <a:r>
              <a:rPr lang="en-US" sz="2400" dirty="0" err="1"/>
              <a:t>obezboje</a:t>
            </a:r>
            <a:r>
              <a:rPr lang="en-US" sz="2400" dirty="0"/>
              <a:t>, a </a:t>
            </a:r>
            <a:r>
              <a:rPr lang="en-US" sz="2400" dirty="0" err="1"/>
              <a:t>čepovi</a:t>
            </a:r>
            <a:r>
              <a:rPr lang="en-US" sz="2400" dirty="0"/>
              <a:t> (</a:t>
            </a:r>
            <a:r>
              <a:rPr lang="en-US" sz="2400" dirty="0" err="1"/>
              <a:t>zaražena</a:t>
            </a:r>
            <a:r>
              <a:rPr lang="en-US" sz="2400" dirty="0"/>
              <a:t> </a:t>
            </a:r>
            <a:r>
              <a:rPr lang="en-US" sz="2400" dirty="0" err="1"/>
              <a:t>mesta</a:t>
            </a:r>
            <a:r>
              <a:rPr lang="en-US" sz="2400" dirty="0"/>
              <a:t>) </a:t>
            </a:r>
            <a:r>
              <a:rPr lang="en-US" sz="2400" dirty="0" err="1"/>
              <a:t>ostanu</a:t>
            </a:r>
            <a:r>
              <a:rPr lang="en-US" sz="2400" dirty="0"/>
              <a:t> </a:t>
            </a:r>
            <a:r>
              <a:rPr lang="en-US" sz="2400" dirty="0" err="1"/>
              <a:t>crni</a:t>
            </a:r>
            <a:r>
              <a:rPr lang="en-US" sz="2400" dirty="0"/>
              <a:t>. </a:t>
            </a:r>
            <a:r>
              <a:rPr lang="en-US" sz="2400" dirty="0" err="1"/>
              <a:t>Zrna</a:t>
            </a:r>
            <a:r>
              <a:rPr lang="en-US" sz="2400" dirty="0"/>
              <a:t> se </a:t>
            </a:r>
            <a:r>
              <a:rPr lang="en-US" sz="2400" dirty="0" err="1"/>
              <a:t>zatim</a:t>
            </a:r>
            <a:r>
              <a:rPr lang="en-US" sz="2400" dirty="0"/>
              <a:t> </a:t>
            </a:r>
            <a:r>
              <a:rPr lang="en-US" sz="2400" dirty="0" err="1"/>
              <a:t>rasprostru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upijajuću</a:t>
            </a:r>
            <a:r>
              <a:rPr lang="en-US" sz="2400" dirty="0"/>
              <a:t> </a:t>
            </a:r>
            <a:r>
              <a:rPr lang="en-US" sz="2400" dirty="0" err="1"/>
              <a:t>hartiju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prebrojavaju</a:t>
            </a:r>
            <a:r>
              <a:rPr lang="en-US" sz="2400" dirty="0"/>
              <a:t>. </a:t>
            </a:r>
            <a:r>
              <a:rPr lang="en-US" sz="2400" dirty="0" err="1"/>
              <a:t>Ako</a:t>
            </a:r>
            <a:r>
              <a:rPr lang="en-US" sz="2400" dirty="0"/>
              <a:t> u 15 g </a:t>
            </a:r>
            <a:r>
              <a:rPr lang="en-US" sz="2400" dirty="0" err="1"/>
              <a:t>ima</a:t>
            </a:r>
            <a:r>
              <a:rPr lang="en-US" sz="2400" dirty="0"/>
              <a:t> 10 </a:t>
            </a:r>
            <a:r>
              <a:rPr lang="en-US" sz="2400" dirty="0" err="1"/>
              <a:t>zaraženih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, </a:t>
            </a:r>
            <a:r>
              <a:rPr lang="en-US" sz="2400" dirty="0" err="1"/>
              <a:t>smatra</a:t>
            </a:r>
            <a:r>
              <a:rPr lang="en-US" sz="2400" dirty="0"/>
              <a:t> se da je u </a:t>
            </a:r>
            <a:r>
              <a:rPr lang="en-US" sz="2400" dirty="0" err="1"/>
              <a:t>pitanju</a:t>
            </a:r>
            <a:r>
              <a:rPr lang="en-US" sz="2400" dirty="0"/>
              <a:t> </a:t>
            </a:r>
            <a:r>
              <a:rPr lang="en-US" sz="2400" dirty="0" err="1"/>
              <a:t>zaraženost</a:t>
            </a:r>
            <a:r>
              <a:rPr lang="en-US" sz="2400" dirty="0"/>
              <a:t> I </a:t>
            </a:r>
            <a:r>
              <a:rPr lang="en-US" sz="2400" dirty="0" err="1"/>
              <a:t>stepena</a:t>
            </a:r>
            <a:r>
              <a:rPr lang="en-US" sz="2400" dirty="0"/>
              <a:t>; 10-20 </a:t>
            </a:r>
            <a:r>
              <a:rPr lang="en-US" sz="2400" dirty="0" err="1"/>
              <a:t>zrna</a:t>
            </a:r>
            <a:r>
              <a:rPr lang="en-US" sz="2400" dirty="0"/>
              <a:t>, </a:t>
            </a:r>
            <a:r>
              <a:rPr lang="en-US" sz="2400" dirty="0" err="1"/>
              <a:t>zaraženost</a:t>
            </a:r>
            <a:r>
              <a:rPr lang="en-US" sz="2400" dirty="0"/>
              <a:t> II </a:t>
            </a:r>
            <a:r>
              <a:rPr lang="en-US" sz="2400" dirty="0" err="1"/>
              <a:t>stepena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sr-Cyrl-RS" sz="2400" dirty="0"/>
              <a:t>рге</a:t>
            </a:r>
            <a:r>
              <a:rPr lang="en-US" sz="2400" dirty="0"/>
              <a:t>k</a:t>
            </a:r>
            <a:r>
              <a:rPr lang="sr-Cyrl-RS" sz="2400" dirty="0"/>
              <a:t>о 20 </a:t>
            </a:r>
            <a:r>
              <a:rPr lang="en-US" sz="2400" dirty="0" err="1"/>
              <a:t>zaraženih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 III </a:t>
            </a:r>
            <a:r>
              <a:rPr lang="en-US" sz="2400" dirty="0" err="1"/>
              <a:t>stepen</a:t>
            </a:r>
            <a:r>
              <a:rPr lang="en-US" sz="2400" dirty="0"/>
              <a:t> </a:t>
            </a:r>
            <a:r>
              <a:rPr lang="en-US" sz="2400" dirty="0" err="1"/>
              <a:t>zaraženosti</a:t>
            </a:r>
            <a:r>
              <a:rPr lang="en-US" sz="2400" dirty="0"/>
              <a:t>.</a:t>
            </a:r>
            <a:endParaRPr lang="sr-Latn-R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Od </a:t>
            </a:r>
            <a:r>
              <a:rPr lang="en-US" sz="2400" dirty="0" err="1"/>
              <a:t>biljnih</a:t>
            </a:r>
            <a:r>
              <a:rPr lang="en-US" sz="2400" dirty="0"/>
              <a:t> </a:t>
            </a:r>
            <a:r>
              <a:rPr lang="en-US" sz="2400" dirty="0" err="1"/>
              <a:t>parazita</a:t>
            </a:r>
            <a:r>
              <a:rPr lang="en-US" sz="2400" dirty="0"/>
              <a:t> </a:t>
            </a:r>
            <a:r>
              <a:rPr lang="en-US" sz="2400" dirty="0" err="1"/>
              <a:t>koji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štetni</a:t>
            </a:r>
            <a:r>
              <a:rPr lang="en-US" sz="2400" dirty="0"/>
              <a:t> za </a:t>
            </a:r>
            <a:r>
              <a:rPr lang="en-US" sz="2400" dirty="0" err="1"/>
              <a:t>životinjski</a:t>
            </a:r>
            <a:r>
              <a:rPr lang="en-US" sz="2400" dirty="0"/>
              <a:t> </a:t>
            </a:r>
            <a:r>
              <a:rPr lang="en-US" sz="2400" dirty="0" err="1"/>
              <a:t>organizam</a:t>
            </a:r>
            <a:r>
              <a:rPr lang="en-US" sz="2400" dirty="0"/>
              <a:t>, pored </a:t>
            </a:r>
            <a:r>
              <a:rPr lang="en-US" sz="2400" dirty="0" err="1"/>
              <a:t>saprofitskih</a:t>
            </a:r>
            <a:r>
              <a:rPr lang="en-US" sz="2400" dirty="0"/>
              <a:t> </a:t>
            </a:r>
            <a:r>
              <a:rPr lang="en-US" sz="2400" dirty="0" err="1"/>
              <a:t>gljivica</a:t>
            </a:r>
            <a:r>
              <a:rPr lang="en-US" sz="2400" dirty="0"/>
              <a:t> </a:t>
            </a:r>
            <a:r>
              <a:rPr lang="en-US" sz="2400" dirty="0" err="1"/>
              <a:t>plesni</a:t>
            </a:r>
            <a:r>
              <a:rPr lang="en-US" sz="2400" dirty="0"/>
              <a:t> (Mucor, Aspergillus, Penicillium </a:t>
            </a:r>
            <a:r>
              <a:rPr lang="en-US" sz="2400" dirty="0" err="1"/>
              <a:t>i</a:t>
            </a:r>
            <a:r>
              <a:rPr lang="en-US" sz="2400" dirty="0"/>
              <a:t> Fusarium), </a:t>
            </a:r>
            <a:r>
              <a:rPr lang="en-US" sz="2400" dirty="0" err="1"/>
              <a:t>najčešće</a:t>
            </a:r>
            <a:r>
              <a:rPr lang="en-US" sz="2400" dirty="0"/>
              <a:t> se </a:t>
            </a:r>
            <a:r>
              <a:rPr lang="en-US" sz="2400" dirty="0" err="1"/>
              <a:t>nalaze</a:t>
            </a:r>
            <a:r>
              <a:rPr lang="en-US" sz="2400" dirty="0"/>
              <a:t> </a:t>
            </a:r>
            <a:r>
              <a:rPr lang="en-US" sz="2400" dirty="0" err="1"/>
              <a:t>Tiletia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Ustilago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žitima</a:t>
            </a:r>
            <a:r>
              <a:rPr lang="en-US" sz="2400" dirty="0"/>
              <a:t> (</a:t>
            </a:r>
            <a:r>
              <a:rPr lang="en-US" sz="2400" dirty="0" err="1"/>
              <a:t>kod</a:t>
            </a:r>
            <a:r>
              <a:rPr lang="en-US" sz="2400" dirty="0"/>
              <a:t> </a:t>
            </a:r>
            <a:r>
              <a:rPr lang="en-US" sz="2400" dirty="0" err="1"/>
              <a:t>raži</a:t>
            </a:r>
            <a:r>
              <a:rPr lang="en-US" sz="2400" dirty="0"/>
              <a:t>, Secale </a:t>
            </a:r>
            <a:r>
              <a:rPr lang="en-US" sz="2400" dirty="0" err="1"/>
              <a:t>cornutum</a:t>
            </a:r>
            <a:r>
              <a:rPr lang="en-US" sz="2400" dirty="0"/>
              <a:t>), a Puccinia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Uromyces</a:t>
            </a:r>
            <a:r>
              <a:rPr lang="en-US" sz="2400" dirty="0"/>
              <a:t> </a:t>
            </a:r>
            <a:r>
              <a:rPr lang="en-US" sz="2400" dirty="0" err="1"/>
              <a:t>kod</a:t>
            </a:r>
            <a:r>
              <a:rPr lang="en-US" sz="2400" dirty="0"/>
              <a:t> </a:t>
            </a:r>
            <a:r>
              <a:rPr lang="en-US" sz="2400" dirty="0" err="1"/>
              <a:t>leptirnjača</a:t>
            </a:r>
            <a:r>
              <a:rPr lang="en-US" sz="2400" dirty="0"/>
              <a:t>. </a:t>
            </a:r>
            <a:r>
              <a:rPr lang="en-US" sz="2400" dirty="0" err="1"/>
              <a:t>Dokazivanje</a:t>
            </a:r>
            <a:r>
              <a:rPr lang="en-US" sz="2400" dirty="0"/>
              <a:t> </a:t>
            </a:r>
            <a:r>
              <a:rPr lang="en-US" sz="2400" dirty="0" err="1"/>
              <a:t>ovih</a:t>
            </a:r>
            <a:r>
              <a:rPr lang="en-US" sz="2400" dirty="0"/>
              <a:t> </a:t>
            </a:r>
            <a:r>
              <a:rPr lang="en-US" sz="2400" dirty="0" err="1"/>
              <a:t>parazita</a:t>
            </a:r>
            <a:r>
              <a:rPr lang="en-US" sz="2400" dirty="0"/>
              <a:t> je </a:t>
            </a:r>
            <a:r>
              <a:rPr lang="en-US" sz="2400" dirty="0" err="1"/>
              <a:t>relativno</a:t>
            </a:r>
            <a:r>
              <a:rPr lang="en-US" sz="2400" dirty="0"/>
              <a:t> </a:t>
            </a:r>
            <a:r>
              <a:rPr lang="en-US" sz="2400" dirty="0" err="1"/>
              <a:t>lako</a:t>
            </a:r>
            <a:r>
              <a:rPr lang="en-US" sz="2400" dirty="0"/>
              <a:t>, s </a:t>
            </a:r>
            <a:r>
              <a:rPr lang="en-US" sz="2400" dirty="0" err="1"/>
              <a:t>obzirom</a:t>
            </a:r>
            <a:r>
              <a:rPr lang="en-US" sz="2400" dirty="0"/>
              <a:t> da se </a:t>
            </a:r>
            <a:r>
              <a:rPr lang="en-US" sz="2400" dirty="0" err="1"/>
              <a:t>oblikom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bojom</a:t>
            </a:r>
            <a:r>
              <a:rPr lang="en-US" sz="2400" dirty="0"/>
              <a:t> </a:t>
            </a:r>
            <a:r>
              <a:rPr lang="en-US" sz="2400" dirty="0" err="1"/>
              <a:t>zaražena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 </a:t>
            </a:r>
            <a:r>
              <a:rPr lang="en-US" sz="2400" dirty="0" err="1"/>
              <a:t>jasno</a:t>
            </a:r>
            <a:r>
              <a:rPr lang="en-US" sz="2400" dirty="0"/>
              <a:t> </a:t>
            </a:r>
            <a:r>
              <a:rPr lang="en-US" sz="2400" dirty="0" err="1"/>
              <a:t>ističu</a:t>
            </a:r>
            <a:r>
              <a:rPr lang="en-US" sz="2400" dirty="0"/>
              <a:t>. </a:t>
            </a:r>
            <a:r>
              <a:rPr lang="en-US" sz="2400" dirty="0" err="1"/>
              <a:t>Napadnuta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 </a:t>
            </a:r>
            <a:r>
              <a:rPr lang="en-US" sz="2400" dirty="0" err="1"/>
              <a:t>imaju</a:t>
            </a:r>
            <a:r>
              <a:rPr lang="en-US" sz="2400" dirty="0"/>
              <a:t> </a:t>
            </a:r>
            <a:r>
              <a:rPr lang="en-US" sz="2400" dirty="0" err="1"/>
              <a:t>izrazito</a:t>
            </a:r>
            <a:r>
              <a:rPr lang="en-US" sz="2400" dirty="0"/>
              <a:t> </a:t>
            </a:r>
            <a:r>
              <a:rPr lang="en-US" sz="2400" dirty="0" err="1"/>
              <a:t>izmenjen</a:t>
            </a:r>
            <a:r>
              <a:rPr lang="en-US" sz="2400" dirty="0"/>
              <a:t> </a:t>
            </a:r>
            <a:r>
              <a:rPr lang="en-US" sz="2400" dirty="0" err="1"/>
              <a:t>miris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promenjenu</a:t>
            </a:r>
            <a:r>
              <a:rPr lang="en-US" sz="2400" dirty="0"/>
              <a:t> </a:t>
            </a:r>
            <a:r>
              <a:rPr lang="en-US" sz="2400" dirty="0" err="1"/>
              <a:t>boju</a:t>
            </a:r>
            <a:r>
              <a:rPr lang="en-US" sz="2400" dirty="0"/>
              <a:t> (</a:t>
            </a:r>
            <a:r>
              <a:rPr lang="en-US" sz="2400" dirty="0" err="1"/>
              <a:t>crna</a:t>
            </a:r>
            <a:r>
              <a:rPr lang="en-US" sz="2400" dirty="0"/>
              <a:t>). </a:t>
            </a:r>
            <a:r>
              <a:rPr lang="en-US" sz="2400" dirty="0" err="1"/>
              <a:t>Hrana</a:t>
            </a:r>
            <a:r>
              <a:rPr lang="en-US" sz="2400" dirty="0"/>
              <a:t> </a:t>
            </a:r>
            <a:r>
              <a:rPr lang="en-US" sz="2400" dirty="0" err="1"/>
              <a:t>zagađena</a:t>
            </a:r>
            <a:r>
              <a:rPr lang="en-US" sz="2400" dirty="0"/>
              <a:t> u </a:t>
            </a:r>
            <a:r>
              <a:rPr lang="en-US" sz="2400" dirty="0" err="1"/>
              <a:t>jačem</a:t>
            </a:r>
            <a:r>
              <a:rPr lang="en-US" sz="2400" dirty="0"/>
              <a:t> </a:t>
            </a:r>
            <a:r>
              <a:rPr lang="en-US" sz="2400" dirty="0" err="1"/>
              <a:t>stepenu</a:t>
            </a:r>
            <a:r>
              <a:rPr lang="en-US" sz="2400" dirty="0"/>
              <a:t> </a:t>
            </a:r>
            <a:r>
              <a:rPr lang="en-US" sz="2400" dirty="0" err="1"/>
              <a:t>garom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rđama</a:t>
            </a:r>
            <a:r>
              <a:rPr lang="en-US" sz="2400" dirty="0"/>
              <a:t> ne </a:t>
            </a:r>
            <a:r>
              <a:rPr lang="en-US" sz="2400" dirty="0" err="1"/>
              <a:t>sme</a:t>
            </a:r>
            <a:r>
              <a:rPr lang="en-US" sz="2400" dirty="0"/>
              <a:t> se </a:t>
            </a:r>
            <a:r>
              <a:rPr lang="en-US" sz="2400" dirty="0" err="1"/>
              <a:t>koristiti</a:t>
            </a:r>
            <a:r>
              <a:rPr lang="en-US" sz="2400" dirty="0"/>
              <a:t>, </a:t>
            </a:r>
            <a:r>
              <a:rPr lang="en-US" sz="2400" dirty="0" err="1"/>
              <a:t>dok</a:t>
            </a:r>
            <a:r>
              <a:rPr lang="en-US" sz="2400" dirty="0"/>
              <a:t> je </a:t>
            </a:r>
            <a:r>
              <a:rPr lang="en-US" sz="2400" dirty="0" err="1"/>
              <a:t>dozvoljeno</a:t>
            </a:r>
            <a:r>
              <a:rPr lang="en-US" sz="2400" dirty="0"/>
              <a:t> </a:t>
            </a:r>
            <a:r>
              <a:rPr lang="en-US" sz="2400" dirty="0" err="1"/>
              <a:t>prisustvo</a:t>
            </a:r>
            <a:r>
              <a:rPr lang="en-US" sz="2400" dirty="0"/>
              <a:t> </a:t>
            </a:r>
            <a:r>
              <a:rPr lang="en-US" sz="2400" dirty="0" err="1"/>
              <a:t>ražane</a:t>
            </a:r>
            <a:r>
              <a:rPr lang="en-US" sz="2400" dirty="0"/>
              <a:t> </a:t>
            </a:r>
            <a:r>
              <a:rPr lang="en-US" sz="2400" dirty="0" err="1"/>
              <a:t>glavice</a:t>
            </a:r>
            <a:r>
              <a:rPr lang="en-US" sz="2400" dirty="0"/>
              <a:t> do 2%.</a:t>
            </a:r>
            <a:endParaRPr lang="sr-Latn-R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*</a:t>
            </a:r>
            <a:r>
              <a:rPr lang="en-US" sz="2400" dirty="0" err="1"/>
              <a:t>Opšti</a:t>
            </a:r>
            <a:r>
              <a:rPr lang="en-US" sz="2400" dirty="0"/>
              <a:t> </a:t>
            </a:r>
            <a:r>
              <a:rPr lang="en-US" sz="2400" dirty="0" err="1"/>
              <a:t>izgled</a:t>
            </a:r>
            <a:r>
              <a:rPr lang="en-US" sz="2400" dirty="0"/>
              <a:t> </a:t>
            </a:r>
            <a:r>
              <a:rPr lang="en-US" sz="2400" dirty="0" err="1"/>
              <a:t>kvalitetnih</a:t>
            </a:r>
            <a:r>
              <a:rPr lang="en-US" sz="2400" dirty="0"/>
              <a:t> </a:t>
            </a:r>
            <a:r>
              <a:rPr lang="en-US" sz="2400" dirty="0" err="1"/>
              <a:t>zrnastih</a:t>
            </a:r>
            <a:r>
              <a:rPr lang="en-US" sz="2400" dirty="0"/>
              <a:t> </a:t>
            </a:r>
            <a:r>
              <a:rPr lang="en-US" sz="2400" dirty="0" err="1"/>
              <a:t>hraniva</a:t>
            </a:r>
            <a:r>
              <a:rPr lang="en-US" sz="2400" dirty="0"/>
              <a:t> </a:t>
            </a:r>
            <a:r>
              <a:rPr lang="en-US" sz="2400" dirty="0" err="1"/>
              <a:t>odaje</a:t>
            </a:r>
            <a:r>
              <a:rPr lang="en-US" sz="2400" dirty="0"/>
              <a:t> </a:t>
            </a:r>
            <a:r>
              <a:rPr lang="en-US" sz="2400" dirty="0" err="1"/>
              <a:t>utisak</a:t>
            </a:r>
            <a:r>
              <a:rPr lang="en-US" sz="2400" dirty="0"/>
              <a:t> </a:t>
            </a:r>
            <a:r>
              <a:rPr lang="en-US" sz="2400" dirty="0" err="1"/>
              <a:t>svežine</a:t>
            </a:r>
            <a:r>
              <a:rPr lang="en-US" sz="2400" dirty="0"/>
              <a:t>, </a:t>
            </a:r>
            <a:r>
              <a:rPr lang="en-US" sz="2400" dirty="0" err="1"/>
              <a:t>punjenosti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čvrstine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7041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2641</Words>
  <Application>Microsoft Office PowerPoint</Application>
  <PresentationFormat>Widescreen</PresentationFormat>
  <Paragraphs>253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Equation.3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23</cp:revision>
  <dcterms:created xsi:type="dcterms:W3CDTF">2024-10-23T09:06:41Z</dcterms:created>
  <dcterms:modified xsi:type="dcterms:W3CDTF">2024-11-14T11:51:23Z</dcterms:modified>
</cp:coreProperties>
</file>